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55" r:id="rId1"/>
    <p:sldMasterId id="2147483871" r:id="rId2"/>
  </p:sldMasterIdLst>
  <p:notesMasterIdLst>
    <p:notesMasterId r:id="rId47"/>
  </p:notesMasterIdLst>
  <p:sldIdLst>
    <p:sldId id="256" r:id="rId3"/>
    <p:sldId id="261" r:id="rId4"/>
    <p:sldId id="263" r:id="rId5"/>
    <p:sldId id="30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26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629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43729-40F3-46B4-AA80-92412D561576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BE044-6F0F-4F84-8EE1-DD1FC0F4B8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7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uESTGlobal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engineering.quest-global.com/index.php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linkedin.com/company/quest-global/" TargetMode="External"/><Relationship Id="rId9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524" y="4034118"/>
            <a:ext cx="12188952" cy="2823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"/>
            <a:ext cx="12192000" cy="6278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67" y="304800"/>
            <a:ext cx="1898657" cy="109993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86329" y="6369477"/>
            <a:ext cx="9593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©2015 QuEST Global Services </a:t>
            </a:r>
            <a:r>
              <a:rPr lang="en-US" sz="1000" b="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Pte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The information in this document is the property of </a:t>
            </a:r>
            <a:r>
              <a:rPr lang="en-US" sz="1000" b="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 Services </a:t>
            </a:r>
            <a:r>
              <a:rPr lang="en-US" sz="1000" b="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Pte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and may not be copied or communicated </a:t>
            </a:r>
          </a:p>
          <a:p>
            <a:pPr algn="ctr"/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 third party or used for any purpose other than that for which it is supplied without the written consent of </a:t>
            </a:r>
            <a:r>
              <a:rPr lang="en-US" sz="1000" b="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 Services </a:t>
            </a:r>
            <a:r>
              <a:rPr lang="en-US" sz="1000" b="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Pte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</a:t>
            </a:r>
            <a:endParaRPr lang="en-US" sz="1000" b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"/>
          <p:cNvSpPr/>
          <p:nvPr userDrawn="1"/>
        </p:nvSpPr>
        <p:spPr>
          <a:xfrm>
            <a:off x="0" y="5049159"/>
            <a:ext cx="5053013" cy="521061"/>
          </a:xfrm>
          <a:custGeom>
            <a:avLst/>
            <a:gdLst>
              <a:gd name="connsiteX0" fmla="*/ 0 w 5573486"/>
              <a:gd name="connsiteY0" fmla="*/ 0 h 1233714"/>
              <a:gd name="connsiteX1" fmla="*/ 5573486 w 5573486"/>
              <a:gd name="connsiteY1" fmla="*/ 0 h 1233714"/>
              <a:gd name="connsiteX2" fmla="*/ 5573486 w 5573486"/>
              <a:gd name="connsiteY2" fmla="*/ 1233714 h 1233714"/>
              <a:gd name="connsiteX3" fmla="*/ 0 w 5573486"/>
              <a:gd name="connsiteY3" fmla="*/ 1233714 h 1233714"/>
              <a:gd name="connsiteX4" fmla="*/ 0 w 5573486"/>
              <a:gd name="connsiteY4" fmla="*/ 0 h 123371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4773386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5069221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3486" h="1241334">
                <a:moveTo>
                  <a:pt x="0" y="0"/>
                </a:moveTo>
                <a:lnTo>
                  <a:pt x="5573486" y="0"/>
                </a:lnTo>
                <a:lnTo>
                  <a:pt x="5069221" y="1241334"/>
                </a:lnTo>
                <a:lnTo>
                  <a:pt x="0" y="123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+mn-lt"/>
            </a:endParaRPr>
          </a:p>
        </p:txBody>
      </p:sp>
      <p:sp>
        <p:nvSpPr>
          <p:cNvPr id="13" name="Rectangle 1"/>
          <p:cNvSpPr/>
          <p:nvPr userDrawn="1"/>
        </p:nvSpPr>
        <p:spPr>
          <a:xfrm>
            <a:off x="0" y="4337959"/>
            <a:ext cx="5573486" cy="660762"/>
          </a:xfrm>
          <a:custGeom>
            <a:avLst/>
            <a:gdLst>
              <a:gd name="connsiteX0" fmla="*/ 0 w 5573486"/>
              <a:gd name="connsiteY0" fmla="*/ 0 h 1233714"/>
              <a:gd name="connsiteX1" fmla="*/ 5573486 w 5573486"/>
              <a:gd name="connsiteY1" fmla="*/ 0 h 1233714"/>
              <a:gd name="connsiteX2" fmla="*/ 5573486 w 5573486"/>
              <a:gd name="connsiteY2" fmla="*/ 1233714 h 1233714"/>
              <a:gd name="connsiteX3" fmla="*/ 0 w 5573486"/>
              <a:gd name="connsiteY3" fmla="*/ 1233714 h 1233714"/>
              <a:gd name="connsiteX4" fmla="*/ 0 w 5573486"/>
              <a:gd name="connsiteY4" fmla="*/ 0 h 123371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4773386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5069221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3486" h="1241334">
                <a:moveTo>
                  <a:pt x="0" y="0"/>
                </a:moveTo>
                <a:lnTo>
                  <a:pt x="5573486" y="0"/>
                </a:lnTo>
                <a:lnTo>
                  <a:pt x="5069221" y="1241334"/>
                </a:lnTo>
                <a:lnTo>
                  <a:pt x="0" y="123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Rectangle 1"/>
          <p:cNvSpPr/>
          <p:nvPr userDrawn="1"/>
        </p:nvSpPr>
        <p:spPr>
          <a:xfrm>
            <a:off x="0" y="4279901"/>
            <a:ext cx="5573486" cy="665479"/>
          </a:xfrm>
          <a:custGeom>
            <a:avLst/>
            <a:gdLst>
              <a:gd name="connsiteX0" fmla="*/ 0 w 5573486"/>
              <a:gd name="connsiteY0" fmla="*/ 0 h 1233714"/>
              <a:gd name="connsiteX1" fmla="*/ 5573486 w 5573486"/>
              <a:gd name="connsiteY1" fmla="*/ 0 h 1233714"/>
              <a:gd name="connsiteX2" fmla="*/ 5573486 w 5573486"/>
              <a:gd name="connsiteY2" fmla="*/ 1233714 h 1233714"/>
              <a:gd name="connsiteX3" fmla="*/ 0 w 5573486"/>
              <a:gd name="connsiteY3" fmla="*/ 1233714 h 1233714"/>
              <a:gd name="connsiteX4" fmla="*/ 0 w 5573486"/>
              <a:gd name="connsiteY4" fmla="*/ 0 h 123371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4773386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5069221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3486" h="1241334">
                <a:moveTo>
                  <a:pt x="0" y="0"/>
                </a:moveTo>
                <a:lnTo>
                  <a:pt x="5573486" y="0"/>
                </a:lnTo>
                <a:lnTo>
                  <a:pt x="5069221" y="1241334"/>
                </a:lnTo>
                <a:lnTo>
                  <a:pt x="0" y="123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8058" y="4268651"/>
            <a:ext cx="5428343" cy="69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Ins="457200" anchor="ctr">
            <a:normAutofit/>
          </a:bodyPr>
          <a:lstStyle>
            <a:lvl1pPr marL="0" indent="0" algn="r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here to add title</a:t>
            </a:r>
          </a:p>
        </p:txBody>
      </p:sp>
      <p:sp>
        <p:nvSpPr>
          <p:cNvPr id="17" name="Rectangle 1"/>
          <p:cNvSpPr/>
          <p:nvPr userDrawn="1"/>
        </p:nvSpPr>
        <p:spPr>
          <a:xfrm>
            <a:off x="0" y="5016501"/>
            <a:ext cx="5035550" cy="515619"/>
          </a:xfrm>
          <a:custGeom>
            <a:avLst/>
            <a:gdLst>
              <a:gd name="connsiteX0" fmla="*/ 0 w 5573486"/>
              <a:gd name="connsiteY0" fmla="*/ 0 h 1233714"/>
              <a:gd name="connsiteX1" fmla="*/ 5573486 w 5573486"/>
              <a:gd name="connsiteY1" fmla="*/ 0 h 1233714"/>
              <a:gd name="connsiteX2" fmla="*/ 5573486 w 5573486"/>
              <a:gd name="connsiteY2" fmla="*/ 1233714 h 1233714"/>
              <a:gd name="connsiteX3" fmla="*/ 0 w 5573486"/>
              <a:gd name="connsiteY3" fmla="*/ 1233714 h 1233714"/>
              <a:gd name="connsiteX4" fmla="*/ 0 w 5573486"/>
              <a:gd name="connsiteY4" fmla="*/ 0 h 123371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4773386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5069221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3486" h="1241334">
                <a:moveTo>
                  <a:pt x="0" y="0"/>
                </a:moveTo>
                <a:lnTo>
                  <a:pt x="5573486" y="0"/>
                </a:lnTo>
                <a:lnTo>
                  <a:pt x="5069221" y="1241334"/>
                </a:lnTo>
                <a:lnTo>
                  <a:pt x="0" y="123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8059" y="5036456"/>
            <a:ext cx="4761592" cy="53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Ins="457200" anchor="ctr">
            <a:norm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here to add sub title</a:t>
            </a:r>
          </a:p>
        </p:txBody>
      </p:sp>
      <p:sp>
        <p:nvSpPr>
          <p:cNvPr id="19" name="Rectangle 1"/>
          <p:cNvSpPr/>
          <p:nvPr userDrawn="1"/>
        </p:nvSpPr>
        <p:spPr>
          <a:xfrm>
            <a:off x="0" y="5620659"/>
            <a:ext cx="4562475" cy="521061"/>
          </a:xfrm>
          <a:custGeom>
            <a:avLst/>
            <a:gdLst>
              <a:gd name="connsiteX0" fmla="*/ 0 w 5573486"/>
              <a:gd name="connsiteY0" fmla="*/ 0 h 1233714"/>
              <a:gd name="connsiteX1" fmla="*/ 5573486 w 5573486"/>
              <a:gd name="connsiteY1" fmla="*/ 0 h 1233714"/>
              <a:gd name="connsiteX2" fmla="*/ 5573486 w 5573486"/>
              <a:gd name="connsiteY2" fmla="*/ 1233714 h 1233714"/>
              <a:gd name="connsiteX3" fmla="*/ 0 w 5573486"/>
              <a:gd name="connsiteY3" fmla="*/ 1233714 h 1233714"/>
              <a:gd name="connsiteX4" fmla="*/ 0 w 5573486"/>
              <a:gd name="connsiteY4" fmla="*/ 0 h 123371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4773386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5069221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3486" h="1241334">
                <a:moveTo>
                  <a:pt x="0" y="0"/>
                </a:moveTo>
                <a:lnTo>
                  <a:pt x="5573486" y="0"/>
                </a:lnTo>
                <a:lnTo>
                  <a:pt x="5069221" y="1241334"/>
                </a:lnTo>
                <a:lnTo>
                  <a:pt x="0" y="123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+mn-lt"/>
            </a:endParaRPr>
          </a:p>
        </p:txBody>
      </p:sp>
      <p:sp>
        <p:nvSpPr>
          <p:cNvPr id="20" name="Rectangle 1"/>
          <p:cNvSpPr/>
          <p:nvPr userDrawn="1"/>
        </p:nvSpPr>
        <p:spPr>
          <a:xfrm>
            <a:off x="0" y="5588001"/>
            <a:ext cx="4548188" cy="515619"/>
          </a:xfrm>
          <a:custGeom>
            <a:avLst/>
            <a:gdLst>
              <a:gd name="connsiteX0" fmla="*/ 0 w 5573486"/>
              <a:gd name="connsiteY0" fmla="*/ 0 h 1233714"/>
              <a:gd name="connsiteX1" fmla="*/ 5573486 w 5573486"/>
              <a:gd name="connsiteY1" fmla="*/ 0 h 1233714"/>
              <a:gd name="connsiteX2" fmla="*/ 5573486 w 5573486"/>
              <a:gd name="connsiteY2" fmla="*/ 1233714 h 1233714"/>
              <a:gd name="connsiteX3" fmla="*/ 0 w 5573486"/>
              <a:gd name="connsiteY3" fmla="*/ 1233714 h 1233714"/>
              <a:gd name="connsiteX4" fmla="*/ 0 w 5573486"/>
              <a:gd name="connsiteY4" fmla="*/ 0 h 123371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4773386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5069221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3486" h="1241334">
                <a:moveTo>
                  <a:pt x="0" y="0"/>
                </a:moveTo>
                <a:lnTo>
                  <a:pt x="5573486" y="0"/>
                </a:lnTo>
                <a:lnTo>
                  <a:pt x="5069221" y="1241334"/>
                </a:lnTo>
                <a:lnTo>
                  <a:pt x="0" y="123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+mn-lt"/>
            </a:endParaRP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8059" y="5607956"/>
            <a:ext cx="4309546" cy="53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Ins="457200" anchor="ctr">
            <a:normAutofit/>
          </a:bodyPr>
          <a:lstStyle>
            <a:lvl1pPr marL="0" indent="0" algn="r">
              <a:buNone/>
              <a:defRPr sz="16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here to add date/presenter’s name</a:t>
            </a:r>
          </a:p>
        </p:txBody>
      </p:sp>
    </p:spTree>
    <p:extLst>
      <p:ext uri="{BB962C8B-B14F-4D97-AF65-F5344CB8AC3E}">
        <p14:creationId xmlns:p14="http://schemas.microsoft.com/office/powerpoint/2010/main" val="18343205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9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1524" y="4034118"/>
            <a:ext cx="12188952" cy="2823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" y="-43031"/>
            <a:ext cx="12187382" cy="6294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67" y="304800"/>
            <a:ext cx="1898657" cy="109993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99029" y="6325551"/>
            <a:ext cx="9593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©2015 QuEST Global Services </a:t>
            </a:r>
            <a:r>
              <a:rPr lang="en-US" sz="1000" b="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Pte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The information in this document is the property of </a:t>
            </a:r>
            <a:r>
              <a:rPr lang="en-US" sz="1000" b="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 Services </a:t>
            </a:r>
            <a:r>
              <a:rPr lang="en-US" sz="1000" b="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Pte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and may not be copied or communicated </a:t>
            </a:r>
          </a:p>
          <a:p>
            <a:pPr algn="ctr"/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 third party or used for any purpose other than that for which it is supplied without the written consent of </a:t>
            </a:r>
            <a:r>
              <a:rPr lang="en-US" sz="1000" b="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 Services </a:t>
            </a:r>
            <a:r>
              <a:rPr lang="en-US" sz="1000" b="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Pte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</a:t>
            </a:r>
            <a:endParaRPr lang="en-US" sz="1000" b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/>
          <p:nvPr userDrawn="1"/>
        </p:nvSpPr>
        <p:spPr>
          <a:xfrm>
            <a:off x="0" y="4886740"/>
            <a:ext cx="5573486" cy="660762"/>
          </a:xfrm>
          <a:custGeom>
            <a:avLst/>
            <a:gdLst>
              <a:gd name="connsiteX0" fmla="*/ 0 w 5573486"/>
              <a:gd name="connsiteY0" fmla="*/ 0 h 1233714"/>
              <a:gd name="connsiteX1" fmla="*/ 5573486 w 5573486"/>
              <a:gd name="connsiteY1" fmla="*/ 0 h 1233714"/>
              <a:gd name="connsiteX2" fmla="*/ 5573486 w 5573486"/>
              <a:gd name="connsiteY2" fmla="*/ 1233714 h 1233714"/>
              <a:gd name="connsiteX3" fmla="*/ 0 w 5573486"/>
              <a:gd name="connsiteY3" fmla="*/ 1233714 h 1233714"/>
              <a:gd name="connsiteX4" fmla="*/ 0 w 5573486"/>
              <a:gd name="connsiteY4" fmla="*/ 0 h 123371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4773386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5069221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3486" h="1241334">
                <a:moveTo>
                  <a:pt x="0" y="0"/>
                </a:moveTo>
                <a:lnTo>
                  <a:pt x="5573486" y="0"/>
                </a:lnTo>
                <a:lnTo>
                  <a:pt x="5069221" y="1241334"/>
                </a:lnTo>
                <a:lnTo>
                  <a:pt x="0" y="123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Rectangle 1"/>
          <p:cNvSpPr/>
          <p:nvPr userDrawn="1"/>
        </p:nvSpPr>
        <p:spPr>
          <a:xfrm>
            <a:off x="0" y="4828682"/>
            <a:ext cx="5573486" cy="665479"/>
          </a:xfrm>
          <a:custGeom>
            <a:avLst/>
            <a:gdLst>
              <a:gd name="connsiteX0" fmla="*/ 0 w 5573486"/>
              <a:gd name="connsiteY0" fmla="*/ 0 h 1233714"/>
              <a:gd name="connsiteX1" fmla="*/ 5573486 w 5573486"/>
              <a:gd name="connsiteY1" fmla="*/ 0 h 1233714"/>
              <a:gd name="connsiteX2" fmla="*/ 5573486 w 5573486"/>
              <a:gd name="connsiteY2" fmla="*/ 1233714 h 1233714"/>
              <a:gd name="connsiteX3" fmla="*/ 0 w 5573486"/>
              <a:gd name="connsiteY3" fmla="*/ 1233714 h 1233714"/>
              <a:gd name="connsiteX4" fmla="*/ 0 w 5573486"/>
              <a:gd name="connsiteY4" fmla="*/ 0 h 123371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4773386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  <a:gd name="connsiteX0" fmla="*/ 0 w 5573486"/>
              <a:gd name="connsiteY0" fmla="*/ 0 h 1241334"/>
              <a:gd name="connsiteX1" fmla="*/ 5573486 w 5573486"/>
              <a:gd name="connsiteY1" fmla="*/ 0 h 1241334"/>
              <a:gd name="connsiteX2" fmla="*/ 5069221 w 5573486"/>
              <a:gd name="connsiteY2" fmla="*/ 1241334 h 1241334"/>
              <a:gd name="connsiteX3" fmla="*/ 0 w 5573486"/>
              <a:gd name="connsiteY3" fmla="*/ 1233714 h 1241334"/>
              <a:gd name="connsiteX4" fmla="*/ 0 w 5573486"/>
              <a:gd name="connsiteY4" fmla="*/ 0 h 124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3486" h="1241334">
                <a:moveTo>
                  <a:pt x="0" y="0"/>
                </a:moveTo>
                <a:lnTo>
                  <a:pt x="5573486" y="0"/>
                </a:lnTo>
                <a:lnTo>
                  <a:pt x="5069221" y="1241334"/>
                </a:lnTo>
                <a:lnTo>
                  <a:pt x="0" y="123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8058" y="4817432"/>
            <a:ext cx="5428343" cy="69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Ins="457200" anchor="ctr"/>
          <a:lstStyle>
            <a:lvl1pPr marL="0" indent="0" algn="r">
              <a:buNone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Thank You</a:t>
            </a:r>
          </a:p>
        </p:txBody>
      </p:sp>
      <p:pic>
        <p:nvPicPr>
          <p:cNvPr id="2" name="Picture 1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8" y="5646219"/>
            <a:ext cx="406659" cy="406659"/>
          </a:xfrm>
          <a:prstGeom prst="rect">
            <a:avLst/>
          </a:prstGeom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7" y="5647181"/>
            <a:ext cx="404734" cy="40473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75066" y="5647181"/>
            <a:ext cx="12978" cy="404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8" name="Picture 7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24" y="5654871"/>
            <a:ext cx="390247" cy="389354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338532" y="5647181"/>
            <a:ext cx="12978" cy="404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03505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 Engin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328" y="3980329"/>
            <a:ext cx="2496671" cy="2496671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4062211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8129788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/>
          <p:cNvSpPr/>
          <p:nvPr userDrawn="1"/>
        </p:nvSpPr>
        <p:spPr>
          <a:xfrm>
            <a:off x="538878" y="1289159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00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nip Single Corner Rectangle 6"/>
          <p:cNvSpPr/>
          <p:nvPr userDrawn="1"/>
        </p:nvSpPr>
        <p:spPr>
          <a:xfrm>
            <a:off x="4301297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60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+mj-lt"/>
            </a:endParaRPr>
          </a:p>
        </p:txBody>
      </p:sp>
      <p:sp>
        <p:nvSpPr>
          <p:cNvPr id="8" name="Snip Single Corner Rectangle 7"/>
          <p:cNvSpPr/>
          <p:nvPr userDrawn="1"/>
        </p:nvSpPr>
        <p:spPr>
          <a:xfrm>
            <a:off x="8368872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878" y="1859132"/>
            <a:ext cx="2570215" cy="2121197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01297" y="1859132"/>
            <a:ext cx="2570215" cy="2121197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368872" y="1859131"/>
            <a:ext cx="2570215" cy="2121197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878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01296" y="1303232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368871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15" name="Title Placeholder 15"/>
          <p:cNvSpPr>
            <a:spLocks noGrp="1"/>
          </p:cNvSpPr>
          <p:nvPr>
            <p:ph type="title" hasCustomPrompt="1"/>
          </p:nvPr>
        </p:nvSpPr>
        <p:spPr>
          <a:xfrm>
            <a:off x="341086" y="118383"/>
            <a:ext cx="9360000" cy="7234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dirty="0" smtClean="0"/>
              <a:t>Aero Engines | Technical Case Study</a:t>
            </a:r>
          </a:p>
        </p:txBody>
      </p:sp>
    </p:spTree>
    <p:extLst>
      <p:ext uri="{BB962C8B-B14F-4D97-AF65-F5344CB8AC3E}">
        <p14:creationId xmlns:p14="http://schemas.microsoft.com/office/powerpoint/2010/main" val="1530045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l &amp; Ga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726" y="4367589"/>
            <a:ext cx="2463273" cy="2104046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4062211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8129788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5"/>
          <p:cNvSpPr>
            <a:spLocks noGrp="1"/>
          </p:cNvSpPr>
          <p:nvPr>
            <p:ph type="title" hasCustomPrompt="1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dirty="0" smtClean="0"/>
              <a:t>Oil and Gas | Technical Case Study</a:t>
            </a:r>
          </a:p>
        </p:txBody>
      </p:sp>
      <p:sp>
        <p:nvSpPr>
          <p:cNvPr id="16" name="Snip Single Corner Rectangle 15"/>
          <p:cNvSpPr/>
          <p:nvPr userDrawn="1"/>
        </p:nvSpPr>
        <p:spPr>
          <a:xfrm>
            <a:off x="538878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00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nip Single Corner Rectangle 18"/>
          <p:cNvSpPr/>
          <p:nvPr userDrawn="1"/>
        </p:nvSpPr>
        <p:spPr>
          <a:xfrm>
            <a:off x="4301297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60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+mj-lt"/>
            </a:endParaRPr>
          </a:p>
        </p:txBody>
      </p:sp>
      <p:sp>
        <p:nvSpPr>
          <p:cNvPr id="22" name="Snip Single Corner Rectangle 21"/>
          <p:cNvSpPr/>
          <p:nvPr userDrawn="1"/>
        </p:nvSpPr>
        <p:spPr>
          <a:xfrm>
            <a:off x="8368872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878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01297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368872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878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01296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368871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206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0">
          <p15:clr>
            <a:srgbClr val="FBAE40"/>
          </p15:clr>
        </p15:guide>
        <p15:guide id="2" pos="6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 Gener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56" y="4346089"/>
            <a:ext cx="2458744" cy="2130911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4062211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8129788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5"/>
          <p:cNvSpPr>
            <a:spLocks noGrp="1"/>
          </p:cNvSpPr>
          <p:nvPr>
            <p:ph type="title" hasCustomPrompt="1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dirty="0" smtClean="0"/>
              <a:t>Power Generation | Technical Case Study</a:t>
            </a:r>
          </a:p>
        </p:txBody>
      </p:sp>
      <p:sp>
        <p:nvSpPr>
          <p:cNvPr id="19" name="Snip Single Corner Rectangle 18"/>
          <p:cNvSpPr/>
          <p:nvPr userDrawn="1"/>
        </p:nvSpPr>
        <p:spPr>
          <a:xfrm>
            <a:off x="538878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00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nip Single Corner Rectangle 21"/>
          <p:cNvSpPr/>
          <p:nvPr userDrawn="1"/>
        </p:nvSpPr>
        <p:spPr>
          <a:xfrm>
            <a:off x="4301297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60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+mj-lt"/>
            </a:endParaRPr>
          </a:p>
        </p:txBody>
      </p:sp>
      <p:sp>
        <p:nvSpPr>
          <p:cNvPr id="24" name="Snip Single Corner Rectangle 23"/>
          <p:cNvSpPr/>
          <p:nvPr userDrawn="1"/>
        </p:nvSpPr>
        <p:spPr>
          <a:xfrm>
            <a:off x="8368872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878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01297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368872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878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01296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368871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25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 Stru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623" y="4615031"/>
            <a:ext cx="2445376" cy="1874788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4062211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8129788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5"/>
          <p:cNvSpPr>
            <a:spLocks noGrp="1"/>
          </p:cNvSpPr>
          <p:nvPr>
            <p:ph type="title" hasCustomPrompt="1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dirty="0" smtClean="0"/>
              <a:t>Aero Structures | Technical Case Study</a:t>
            </a:r>
          </a:p>
        </p:txBody>
      </p:sp>
      <p:sp>
        <p:nvSpPr>
          <p:cNvPr id="19" name="Snip Single Corner Rectangle 18"/>
          <p:cNvSpPr/>
          <p:nvPr userDrawn="1"/>
        </p:nvSpPr>
        <p:spPr>
          <a:xfrm>
            <a:off x="538878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00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nip Single Corner Rectangle 21"/>
          <p:cNvSpPr/>
          <p:nvPr userDrawn="1"/>
        </p:nvSpPr>
        <p:spPr>
          <a:xfrm>
            <a:off x="4301297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60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+mj-lt"/>
            </a:endParaRPr>
          </a:p>
        </p:txBody>
      </p:sp>
      <p:sp>
        <p:nvSpPr>
          <p:cNvPr id="24" name="Snip Single Corner Rectangle 23"/>
          <p:cNvSpPr/>
          <p:nvPr userDrawn="1"/>
        </p:nvSpPr>
        <p:spPr>
          <a:xfrm>
            <a:off x="8368872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878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01297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368872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878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01296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368871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87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ystem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10" y="4593515"/>
            <a:ext cx="2453389" cy="1879796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4062211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8129788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5"/>
          <p:cNvSpPr>
            <a:spLocks noGrp="1"/>
          </p:cNvSpPr>
          <p:nvPr>
            <p:ph type="title" hasCustomPrompt="1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dirty="0" smtClean="0"/>
              <a:t>Aerosystems | Technical Case Study</a:t>
            </a:r>
          </a:p>
        </p:txBody>
      </p:sp>
      <p:sp>
        <p:nvSpPr>
          <p:cNvPr id="19" name="Snip Single Corner Rectangle 18"/>
          <p:cNvSpPr/>
          <p:nvPr userDrawn="1"/>
        </p:nvSpPr>
        <p:spPr>
          <a:xfrm>
            <a:off x="538878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00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nip Single Corner Rectangle 21"/>
          <p:cNvSpPr/>
          <p:nvPr userDrawn="1"/>
        </p:nvSpPr>
        <p:spPr>
          <a:xfrm>
            <a:off x="4301297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60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+mj-lt"/>
            </a:endParaRPr>
          </a:p>
        </p:txBody>
      </p:sp>
      <p:sp>
        <p:nvSpPr>
          <p:cNvPr id="24" name="Snip Single Corner Rectangle 23"/>
          <p:cNvSpPr/>
          <p:nvPr userDrawn="1"/>
        </p:nvSpPr>
        <p:spPr>
          <a:xfrm>
            <a:off x="8368872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878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01297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368872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878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01296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368871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508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o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68" y="4615031"/>
            <a:ext cx="2405932" cy="184956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4062211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8129788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5"/>
          <p:cNvSpPr>
            <a:spLocks noGrp="1"/>
          </p:cNvSpPr>
          <p:nvPr>
            <p:ph type="title" hasCustomPrompt="1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dirty="0" smtClean="0"/>
              <a:t>Automotive | Technical Case Study</a:t>
            </a:r>
          </a:p>
        </p:txBody>
      </p:sp>
      <p:sp>
        <p:nvSpPr>
          <p:cNvPr id="19" name="Snip Single Corner Rectangle 18"/>
          <p:cNvSpPr/>
          <p:nvPr userDrawn="1"/>
        </p:nvSpPr>
        <p:spPr>
          <a:xfrm>
            <a:off x="538878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00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nip Single Corner Rectangle 21"/>
          <p:cNvSpPr/>
          <p:nvPr userDrawn="1"/>
        </p:nvSpPr>
        <p:spPr>
          <a:xfrm>
            <a:off x="4301297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60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+mj-lt"/>
            </a:endParaRPr>
          </a:p>
        </p:txBody>
      </p:sp>
      <p:sp>
        <p:nvSpPr>
          <p:cNvPr id="24" name="Snip Single Corner Rectangle 23"/>
          <p:cNvSpPr/>
          <p:nvPr userDrawn="1"/>
        </p:nvSpPr>
        <p:spPr>
          <a:xfrm>
            <a:off x="8368872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878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01297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368872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878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01296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368871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74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603113"/>
            <a:ext cx="2436824" cy="1873887"/>
          </a:xfrm>
          <a:prstGeom prst="rect">
            <a:avLst/>
          </a:prstGeom>
        </p:spPr>
      </p:pic>
      <p:cxnSp>
        <p:nvCxnSpPr>
          <p:cNvPr id="32" name="Straight Connector 31"/>
          <p:cNvCxnSpPr/>
          <p:nvPr userDrawn="1"/>
        </p:nvCxnSpPr>
        <p:spPr>
          <a:xfrm>
            <a:off x="4062211" y="1270957"/>
            <a:ext cx="0" cy="5169600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8129788" y="1270957"/>
            <a:ext cx="0" cy="5169600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Placeholder 15"/>
          <p:cNvSpPr>
            <a:spLocks noGrp="1"/>
          </p:cNvSpPr>
          <p:nvPr>
            <p:ph type="title" hasCustomPrompt="1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dirty="0" smtClean="0"/>
              <a:t>Industrial | Technical Case Study</a:t>
            </a:r>
          </a:p>
        </p:txBody>
      </p:sp>
      <p:sp>
        <p:nvSpPr>
          <p:cNvPr id="26" name="Snip Single Corner Rectangle 25"/>
          <p:cNvSpPr/>
          <p:nvPr userDrawn="1"/>
        </p:nvSpPr>
        <p:spPr>
          <a:xfrm>
            <a:off x="538878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00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nip Single Corner Rectangle 26"/>
          <p:cNvSpPr/>
          <p:nvPr userDrawn="1"/>
        </p:nvSpPr>
        <p:spPr>
          <a:xfrm>
            <a:off x="4301297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60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+mj-lt"/>
            </a:endParaRPr>
          </a:p>
        </p:txBody>
      </p:sp>
      <p:sp>
        <p:nvSpPr>
          <p:cNvPr id="28" name="Snip Single Corner Rectangle 27"/>
          <p:cNvSpPr/>
          <p:nvPr userDrawn="1"/>
        </p:nvSpPr>
        <p:spPr>
          <a:xfrm>
            <a:off x="8368872" y="1289158"/>
            <a:ext cx="2570215" cy="387048"/>
          </a:xfrm>
          <a:prstGeom prst="snip1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878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01297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368872" y="1859132"/>
            <a:ext cx="2570215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500" b="0" i="0" smtClean="0">
                <a:solidFill>
                  <a:srgbClr val="40404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878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01296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368871" y="1303231"/>
            <a:ext cx="2570215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Sample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68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24" y="952500"/>
            <a:ext cx="12188952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75" y="2589213"/>
            <a:ext cx="9594850" cy="706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400" b="0" baseline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Section Name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98575" y="3408363"/>
            <a:ext cx="9594850" cy="592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Who what when where</a:t>
            </a:r>
          </a:p>
        </p:txBody>
      </p:sp>
    </p:spTree>
    <p:extLst>
      <p:ext uri="{BB962C8B-B14F-4D97-AF65-F5344CB8AC3E}">
        <p14:creationId xmlns:p14="http://schemas.microsoft.com/office/powerpoint/2010/main" val="3364288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1086" y="1338470"/>
            <a:ext cx="10772015" cy="4703555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marR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050" b="0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>
                <a:latin typeface="PF DinText Pro" panose="02000506020000020004" pitchFamily="2" charset="0"/>
              </a:defRPr>
            </a:lvl6pPr>
          </a:lstStyle>
          <a:p>
            <a:r>
              <a:rPr lang="en-US" dirty="0" smtClean="0">
                <a:cs typeface="Arial" charset="0"/>
              </a:rPr>
              <a:t>Heading (PF </a:t>
            </a:r>
            <a:r>
              <a:rPr lang="en-US" dirty="0" err="1" smtClean="0">
                <a:cs typeface="Arial" charset="0"/>
              </a:rPr>
              <a:t>DinText</a:t>
            </a:r>
            <a:r>
              <a:rPr lang="en-US" dirty="0" smtClean="0">
                <a:cs typeface="Arial" charset="0"/>
              </a:rPr>
              <a:t> Pro 22)</a:t>
            </a:r>
          </a:p>
          <a:p>
            <a:pPr lvl="1"/>
            <a:r>
              <a:rPr lang="en-US" dirty="0" smtClean="0">
                <a:cs typeface="Arial" charset="0"/>
              </a:rPr>
              <a:t>Level one (PF </a:t>
            </a:r>
            <a:r>
              <a:rPr lang="en-US" dirty="0" err="1" smtClean="0">
                <a:cs typeface="Arial" charset="0"/>
              </a:rPr>
              <a:t>DinText</a:t>
            </a:r>
            <a:r>
              <a:rPr lang="en-US" dirty="0" smtClean="0">
                <a:cs typeface="Arial" charset="0"/>
              </a:rPr>
              <a:t> Pro 20 – Square Black Bullet)</a:t>
            </a:r>
          </a:p>
          <a:p>
            <a:pPr lvl="2"/>
            <a:r>
              <a:rPr lang="en-US" dirty="0" smtClean="0">
                <a:cs typeface="Arial" charset="0"/>
              </a:rPr>
              <a:t>Level two (PF DinText Pro 18 – Square Black Bullet)</a:t>
            </a:r>
          </a:p>
          <a:p>
            <a:pPr lvl="3"/>
            <a:r>
              <a:rPr lang="en-US" dirty="0" smtClean="0">
                <a:cs typeface="Arial" charset="0"/>
              </a:rPr>
              <a:t>Level three (PF </a:t>
            </a:r>
            <a:r>
              <a:rPr lang="en-US" dirty="0" err="1" smtClean="0">
                <a:cs typeface="Arial" charset="0"/>
              </a:rPr>
              <a:t>DinText</a:t>
            </a:r>
            <a:r>
              <a:rPr lang="en-US" dirty="0" smtClean="0">
                <a:cs typeface="Arial" charset="0"/>
              </a:rPr>
              <a:t> Pro 16 – Square Black Bullet)</a:t>
            </a:r>
          </a:p>
          <a:p>
            <a:pPr marL="2057400" marR="0" lvl="4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>
                <a:cs typeface="Arial" charset="0"/>
              </a:rPr>
              <a:t>Level four (PF </a:t>
            </a:r>
            <a:r>
              <a:rPr lang="en-US" dirty="0" err="1" smtClean="0">
                <a:cs typeface="Arial" charset="0"/>
              </a:rPr>
              <a:t>DinText</a:t>
            </a:r>
            <a:r>
              <a:rPr lang="en-US" dirty="0" smtClean="0">
                <a:cs typeface="Arial" charset="0"/>
              </a:rPr>
              <a:t> Pro 12 – Square Black Bullet)</a:t>
            </a:r>
          </a:p>
          <a:p>
            <a:pPr marL="1257300" marR="0" lvl="2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dirty="0" smtClean="0">
              <a:cs typeface="Arial" charset="0"/>
            </a:endParaRPr>
          </a:p>
          <a:p>
            <a:pPr lvl="2"/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2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Single Corner Rectangle 12"/>
          <p:cNvSpPr/>
          <p:nvPr/>
        </p:nvSpPr>
        <p:spPr>
          <a:xfrm>
            <a:off x="468086" y="1408982"/>
            <a:ext cx="3163824" cy="464457"/>
          </a:xfrm>
          <a:prstGeom prst="snip1Rect">
            <a:avLst>
              <a:gd name="adj" fmla="val 50000"/>
            </a:avLst>
          </a:prstGeom>
          <a:solidFill>
            <a:srgbClr val="00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nip Single Corner Rectangle 23"/>
          <p:cNvSpPr/>
          <p:nvPr userDrawn="1"/>
        </p:nvSpPr>
        <p:spPr>
          <a:xfrm>
            <a:off x="4217770" y="1408982"/>
            <a:ext cx="3163824" cy="464457"/>
          </a:xfrm>
          <a:prstGeom prst="snip1Rect">
            <a:avLst>
              <a:gd name="adj" fmla="val 50000"/>
            </a:avLst>
          </a:prstGeom>
          <a:solidFill>
            <a:srgbClr val="60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+mj-lt"/>
            </a:endParaRPr>
          </a:p>
        </p:txBody>
      </p:sp>
      <p:sp>
        <p:nvSpPr>
          <p:cNvPr id="25" name="Snip Single Corner Rectangle 24"/>
          <p:cNvSpPr/>
          <p:nvPr userDrawn="1"/>
        </p:nvSpPr>
        <p:spPr>
          <a:xfrm>
            <a:off x="7977099" y="1408982"/>
            <a:ext cx="3163824" cy="464457"/>
          </a:xfrm>
          <a:prstGeom prst="snip1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+mj-lt"/>
            </a:endParaRPr>
          </a:p>
        </p:txBody>
      </p:sp>
      <p:sp>
        <p:nvSpPr>
          <p:cNvPr id="3" name="Right Triangle 2"/>
          <p:cNvSpPr/>
          <p:nvPr userDrawn="1"/>
        </p:nvSpPr>
        <p:spPr>
          <a:xfrm flipH="1">
            <a:off x="9027885" y="4199126"/>
            <a:ext cx="3164112" cy="2658874"/>
          </a:xfrm>
          <a:custGeom>
            <a:avLst/>
            <a:gdLst>
              <a:gd name="connsiteX0" fmla="*/ 0 w 4499429"/>
              <a:gd name="connsiteY0" fmla="*/ 3780971 h 3780971"/>
              <a:gd name="connsiteX1" fmla="*/ 0 w 4499429"/>
              <a:gd name="connsiteY1" fmla="*/ 0 h 3780971"/>
              <a:gd name="connsiteX2" fmla="*/ 4499429 w 4499429"/>
              <a:gd name="connsiteY2" fmla="*/ 3780971 h 3780971"/>
              <a:gd name="connsiteX3" fmla="*/ 0 w 4499429"/>
              <a:gd name="connsiteY3" fmla="*/ 3780971 h 3780971"/>
              <a:gd name="connsiteX0" fmla="*/ 0 w 4499429"/>
              <a:gd name="connsiteY0" fmla="*/ 3780971 h 3780971"/>
              <a:gd name="connsiteX1" fmla="*/ 0 w 4499429"/>
              <a:gd name="connsiteY1" fmla="*/ 0 h 3780971"/>
              <a:gd name="connsiteX2" fmla="*/ 4499429 w 4499429"/>
              <a:gd name="connsiteY2" fmla="*/ 3780971 h 3780971"/>
              <a:gd name="connsiteX3" fmla="*/ 0 w 4499429"/>
              <a:gd name="connsiteY3" fmla="*/ 3780971 h 3780971"/>
              <a:gd name="connsiteX0" fmla="*/ 0 w 4499429"/>
              <a:gd name="connsiteY0" fmla="*/ 3780971 h 3780971"/>
              <a:gd name="connsiteX1" fmla="*/ 0 w 4499429"/>
              <a:gd name="connsiteY1" fmla="*/ 0 h 3780971"/>
              <a:gd name="connsiteX2" fmla="*/ 4499429 w 4499429"/>
              <a:gd name="connsiteY2" fmla="*/ 3780971 h 3780971"/>
              <a:gd name="connsiteX3" fmla="*/ 0 w 4499429"/>
              <a:gd name="connsiteY3" fmla="*/ 3780971 h 3780971"/>
              <a:gd name="connsiteX0" fmla="*/ 0 w 4499429"/>
              <a:gd name="connsiteY0" fmla="*/ 3780971 h 3780971"/>
              <a:gd name="connsiteX1" fmla="*/ 0 w 4499429"/>
              <a:gd name="connsiteY1" fmla="*/ 0 h 3780971"/>
              <a:gd name="connsiteX2" fmla="*/ 4499429 w 4499429"/>
              <a:gd name="connsiteY2" fmla="*/ 3780971 h 3780971"/>
              <a:gd name="connsiteX3" fmla="*/ 0 w 4499429"/>
              <a:gd name="connsiteY3" fmla="*/ 3780971 h 3780971"/>
              <a:gd name="connsiteX0" fmla="*/ 0 w 4499429"/>
              <a:gd name="connsiteY0" fmla="*/ 3780971 h 3780971"/>
              <a:gd name="connsiteX1" fmla="*/ 0 w 4499429"/>
              <a:gd name="connsiteY1" fmla="*/ 0 h 3780971"/>
              <a:gd name="connsiteX2" fmla="*/ 4499429 w 4499429"/>
              <a:gd name="connsiteY2" fmla="*/ 3780971 h 3780971"/>
              <a:gd name="connsiteX3" fmla="*/ 0 w 4499429"/>
              <a:gd name="connsiteY3" fmla="*/ 3780971 h 3780971"/>
              <a:gd name="connsiteX0" fmla="*/ 0 w 4499429"/>
              <a:gd name="connsiteY0" fmla="*/ 3780971 h 3780971"/>
              <a:gd name="connsiteX1" fmla="*/ 0 w 4499429"/>
              <a:gd name="connsiteY1" fmla="*/ 0 h 3780971"/>
              <a:gd name="connsiteX2" fmla="*/ 4499429 w 4499429"/>
              <a:gd name="connsiteY2" fmla="*/ 3780971 h 3780971"/>
              <a:gd name="connsiteX3" fmla="*/ 0 w 4499429"/>
              <a:gd name="connsiteY3" fmla="*/ 3780971 h 3780971"/>
              <a:gd name="connsiteX0" fmla="*/ 0 w 4499429"/>
              <a:gd name="connsiteY0" fmla="*/ 3780971 h 3780971"/>
              <a:gd name="connsiteX1" fmla="*/ 0 w 4499429"/>
              <a:gd name="connsiteY1" fmla="*/ 0 h 3780971"/>
              <a:gd name="connsiteX2" fmla="*/ 4499429 w 4499429"/>
              <a:gd name="connsiteY2" fmla="*/ 3780971 h 3780971"/>
              <a:gd name="connsiteX3" fmla="*/ 0 w 4499429"/>
              <a:gd name="connsiteY3" fmla="*/ 3780971 h 3780971"/>
              <a:gd name="connsiteX0" fmla="*/ 0 w 4499429"/>
              <a:gd name="connsiteY0" fmla="*/ 3780971 h 3780971"/>
              <a:gd name="connsiteX1" fmla="*/ 0 w 4499429"/>
              <a:gd name="connsiteY1" fmla="*/ 0 h 3780971"/>
              <a:gd name="connsiteX2" fmla="*/ 4499429 w 4499429"/>
              <a:gd name="connsiteY2" fmla="*/ 3780971 h 3780971"/>
              <a:gd name="connsiteX3" fmla="*/ 0 w 4499429"/>
              <a:gd name="connsiteY3" fmla="*/ 3780971 h 3780971"/>
              <a:gd name="connsiteX0" fmla="*/ 0 w 4499429"/>
              <a:gd name="connsiteY0" fmla="*/ 3780971 h 3780971"/>
              <a:gd name="connsiteX1" fmla="*/ 0 w 4499429"/>
              <a:gd name="connsiteY1" fmla="*/ 0 h 3780971"/>
              <a:gd name="connsiteX2" fmla="*/ 4499429 w 4499429"/>
              <a:gd name="connsiteY2" fmla="*/ 3780971 h 3780971"/>
              <a:gd name="connsiteX3" fmla="*/ 0 w 4499429"/>
              <a:gd name="connsiteY3" fmla="*/ 3780971 h 378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9429" h="3780971">
                <a:moveTo>
                  <a:pt x="0" y="3780971"/>
                </a:moveTo>
                <a:lnTo>
                  <a:pt x="0" y="0"/>
                </a:lnTo>
                <a:cubicBezTo>
                  <a:pt x="1064382" y="2435981"/>
                  <a:pt x="2404533" y="3275390"/>
                  <a:pt x="4499429" y="3780971"/>
                </a:cubicBezTo>
                <a:lnTo>
                  <a:pt x="0" y="378097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217770" y="1408982"/>
            <a:ext cx="3163824" cy="472828"/>
          </a:xfrm>
          <a:prstGeom prst="rect">
            <a:avLst/>
          </a:prstGeom>
          <a:noFill/>
        </p:spPr>
        <p:txBody>
          <a:bodyPr lIns="182880"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lang="en-US" sz="2000" b="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19063" indent="0">
              <a:buClr>
                <a:schemeClr val="tx1"/>
              </a:buClr>
              <a:buFont typeface="Arial" panose="020B0604020202020204" pitchFamily="34" charset="0"/>
              <a:buNone/>
              <a:defRPr lang="en-US" sz="1600" kern="1200" baseline="0" dirty="0" smtClean="0">
                <a:solidFill>
                  <a:schemeClr val="bg1"/>
                </a:solidFill>
                <a:latin typeface="PF DinText Pro" panose="02000506020000020004" pitchFamily="2" charset="0"/>
                <a:ea typeface="+mn-ea"/>
                <a:cs typeface="+mn-cs"/>
              </a:defRPr>
            </a:lvl2pPr>
            <a:lvl3pPr marL="571500" indent="-228600">
              <a:buClr>
                <a:schemeClr val="tx1"/>
              </a:buClr>
              <a:buFont typeface="Arial" panose="020B0604020202020204" pitchFamily="34" charset="0"/>
              <a:buChar char="▪"/>
              <a:defRPr sz="1100">
                <a:solidFill>
                  <a:schemeClr val="tx1"/>
                </a:solidFill>
                <a:latin typeface="PF DinText Pro" panose="02000506020000020004" pitchFamily="2" charset="0"/>
              </a:defRPr>
            </a:lvl3pPr>
            <a:lvl4pPr>
              <a:defRPr>
                <a:solidFill>
                  <a:schemeClr val="tx1"/>
                </a:solidFill>
                <a:latin typeface="PF DinText Pro" panose="02000506020000020004" pitchFamily="2" charset="0"/>
              </a:defRPr>
            </a:lvl4pPr>
            <a:lvl5pPr>
              <a:defRPr>
                <a:solidFill>
                  <a:schemeClr val="tx1"/>
                </a:solidFill>
                <a:latin typeface="PF DinText Pro" panose="02000506020000020004" pitchFamily="2" charset="0"/>
              </a:defRPr>
            </a:lvl5pPr>
          </a:lstStyle>
          <a:p>
            <a:pPr marL="0" lvl="0" indent="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</a:pPr>
            <a:r>
              <a:rPr lang="en-US" dirty="0" smtClean="0"/>
              <a:t>Click to add title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977099" y="1408982"/>
            <a:ext cx="3163824" cy="472828"/>
          </a:xfrm>
          <a:prstGeom prst="rect">
            <a:avLst/>
          </a:prstGeom>
          <a:noFill/>
        </p:spPr>
        <p:txBody>
          <a:bodyPr lIns="182880">
            <a:no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Clr>
                <a:schemeClr val="tx1"/>
              </a:buClr>
              <a:buFont typeface="Arial" panose="020B0604020202020204" pitchFamily="34" charset="0"/>
              <a:buNone/>
              <a:defRPr lang="en-US" sz="1600" kern="1200" baseline="0" dirty="0" smtClean="0">
                <a:solidFill>
                  <a:schemeClr val="tx1"/>
                </a:solidFill>
                <a:latin typeface="PF DinText Pro" panose="02000506020000020004" pitchFamily="2" charset="0"/>
                <a:ea typeface="+mn-ea"/>
                <a:cs typeface="+mn-cs"/>
              </a:defRPr>
            </a:lvl2pPr>
            <a:lvl3pPr marL="571500" indent="-228600">
              <a:buClr>
                <a:schemeClr val="tx1"/>
              </a:buClr>
              <a:buFont typeface="Arial" panose="020B0604020202020204" pitchFamily="34" charset="0"/>
              <a:buChar char="▪"/>
              <a:defRPr sz="1100">
                <a:solidFill>
                  <a:schemeClr val="tx1"/>
                </a:solidFill>
                <a:latin typeface="PF DinText Pro" panose="02000506020000020004" pitchFamily="2" charset="0"/>
              </a:defRPr>
            </a:lvl3pPr>
            <a:lvl4pPr>
              <a:defRPr>
                <a:solidFill>
                  <a:schemeClr val="tx1"/>
                </a:solidFill>
                <a:latin typeface="PF DinText Pro" panose="02000506020000020004" pitchFamily="2" charset="0"/>
              </a:defRPr>
            </a:lvl4pPr>
            <a:lvl5pPr>
              <a:defRPr>
                <a:solidFill>
                  <a:schemeClr val="tx1"/>
                </a:solidFill>
                <a:latin typeface="PF DinText Pro" panose="02000506020000020004" pitchFamily="2" charset="0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  <a:p>
            <a:pPr lvl="0"/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68086" y="1408982"/>
            <a:ext cx="3163824" cy="472828"/>
          </a:xfrm>
          <a:prstGeom prst="rect">
            <a:avLst/>
          </a:prstGeom>
          <a:noFill/>
        </p:spPr>
        <p:txBody>
          <a:bodyPr lIns="182880"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2000" b="0" baseline="0">
                <a:solidFill>
                  <a:schemeClr val="bg1"/>
                </a:solidFill>
                <a:latin typeface="+mj-lt"/>
              </a:defRPr>
            </a:lvl1pPr>
            <a:lvl2pPr marL="342900" indent="-223838">
              <a:buClr>
                <a:schemeClr val="tx1"/>
              </a:buClr>
              <a:buFont typeface="Arial" panose="020B0604020202020204" pitchFamily="34" charset="0"/>
              <a:buNone/>
              <a:defRPr lang="en-US" sz="1600" kern="1200" baseline="0" dirty="0" smtClean="0">
                <a:solidFill>
                  <a:schemeClr val="tx1"/>
                </a:solidFill>
                <a:latin typeface="PF DinText Pro" panose="02000506020000020004" pitchFamily="2" charset="0"/>
                <a:ea typeface="+mn-ea"/>
                <a:cs typeface="+mn-cs"/>
              </a:defRPr>
            </a:lvl2pPr>
            <a:lvl3pPr marL="571500" indent="-228600">
              <a:buClr>
                <a:schemeClr val="tx1"/>
              </a:buClr>
              <a:buFont typeface="Arial" panose="020B0604020202020204" pitchFamily="34" charset="0"/>
              <a:buChar char="▪"/>
              <a:defRPr sz="1100">
                <a:solidFill>
                  <a:schemeClr val="tx1"/>
                </a:solidFill>
                <a:latin typeface="PF DinText Pro" panose="02000506020000020004" pitchFamily="2" charset="0"/>
              </a:defRPr>
            </a:lvl3pPr>
            <a:lvl4pPr>
              <a:defRPr>
                <a:solidFill>
                  <a:schemeClr val="tx1"/>
                </a:solidFill>
                <a:latin typeface="PF DinText Pro" panose="02000506020000020004" pitchFamily="2" charset="0"/>
              </a:defRPr>
            </a:lvl4pPr>
            <a:lvl5pPr>
              <a:defRPr>
                <a:solidFill>
                  <a:schemeClr val="tx1"/>
                </a:solidFill>
                <a:latin typeface="PF DinText Pro" panose="02000506020000020004" pitchFamily="2" charset="0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68086" y="2066925"/>
            <a:ext cx="3163824" cy="27051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PF DinText Pro Thin " panose="02000000000000000000" pitchFamily="2" charset="0"/>
              </a:defRPr>
            </a:lvl2pPr>
            <a:lvl3pPr>
              <a:defRPr>
                <a:latin typeface="PF DinText Pro Thin " panose="02000000000000000000" pitchFamily="2" charset="0"/>
              </a:defRPr>
            </a:lvl3pPr>
            <a:lvl4pPr>
              <a:defRPr>
                <a:latin typeface="PF DinText Pro Thin " panose="02000000000000000000" pitchFamily="2" charset="0"/>
              </a:defRPr>
            </a:lvl4pPr>
            <a:lvl5pPr>
              <a:defRPr>
                <a:latin typeface="PF DinText Pro Thin 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add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217770" y="2066925"/>
            <a:ext cx="3163824" cy="27051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PF DinText Pro Thin " panose="02000000000000000000" pitchFamily="2" charset="0"/>
              </a:defRPr>
            </a:lvl2pPr>
            <a:lvl3pPr>
              <a:defRPr>
                <a:latin typeface="PF DinText Pro Thin " panose="02000000000000000000" pitchFamily="2" charset="0"/>
              </a:defRPr>
            </a:lvl3pPr>
            <a:lvl4pPr>
              <a:defRPr>
                <a:latin typeface="PF DinText Pro Thin " panose="02000000000000000000" pitchFamily="2" charset="0"/>
              </a:defRPr>
            </a:lvl4pPr>
            <a:lvl5pPr>
              <a:defRPr>
                <a:latin typeface="PF DinText Pro Thin 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977099" y="2066925"/>
            <a:ext cx="3163824" cy="27051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PF DinText Pro Thin " panose="02000000000000000000" pitchFamily="2" charset="0"/>
              </a:defRPr>
            </a:lvl2pPr>
            <a:lvl3pPr>
              <a:defRPr>
                <a:latin typeface="PF DinText Pro Thin " panose="02000000000000000000" pitchFamily="2" charset="0"/>
              </a:defRPr>
            </a:lvl3pPr>
            <a:lvl4pPr>
              <a:defRPr>
                <a:latin typeface="PF DinText Pro Thin " panose="02000000000000000000" pitchFamily="2" charset="0"/>
              </a:defRPr>
            </a:lvl4pPr>
            <a:lvl5pPr>
              <a:defRPr>
                <a:latin typeface="PF DinText Pro Thin 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add text</a:t>
            </a:r>
          </a:p>
        </p:txBody>
      </p:sp>
      <p:sp>
        <p:nvSpPr>
          <p:cNvPr id="20" name="Title Placeholder 15"/>
          <p:cNvSpPr>
            <a:spLocks noGrp="1"/>
          </p:cNvSpPr>
          <p:nvPr>
            <p:ph type="title" hasCustomPrompt="1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>
                <a:solidFill>
                  <a:srgbClr val="236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 bwMode="auto">
          <a:xfrm>
            <a:off x="468086" y="4950413"/>
            <a:ext cx="3163824" cy="1280160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935211" y="13725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7672588" y="13725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22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Courier New" panose="02070309020205020404" pitchFamily="49" charset="0"/>
              <a:buChar char="o"/>
              <a:defRPr sz="1100" b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050" b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Courier New" panose="02070309020205020404" pitchFamily="49" charset="0"/>
              <a:buChar char="o"/>
              <a:defRPr sz="1100" b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050" b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Placeholder 15"/>
          <p:cNvSpPr>
            <a:spLocks noGrp="1"/>
          </p:cNvSpPr>
          <p:nvPr>
            <p:ph type="title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76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79565"/>
            <a:ext cx="5157787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03477"/>
            <a:ext cx="5157787" cy="368458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Courier New" panose="02070309020205020404" pitchFamily="49" charset="0"/>
              <a:buChar char="o"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79565"/>
            <a:ext cx="5183188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03477"/>
            <a:ext cx="5183188" cy="368458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Courier New" panose="02070309020205020404" pitchFamily="49" charset="0"/>
              <a:buChar char="o"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Placeholder 15"/>
          <p:cNvSpPr>
            <a:spLocks noGrp="1"/>
          </p:cNvSpPr>
          <p:nvPr>
            <p:ph type="title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1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5"/>
          <p:cNvSpPr>
            <a:spLocks noGrp="1"/>
          </p:cNvSpPr>
          <p:nvPr>
            <p:ph type="title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76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84" y="1344705"/>
            <a:ext cx="3932237" cy="900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b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27163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PF DinText Pro Thin 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4084" y="24892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4084" y="164174"/>
            <a:ext cx="9360000" cy="6567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800" b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114300" indent="0">
              <a:buNone/>
              <a:defRPr lang="en-US" sz="3600" smtClean="0">
                <a:solidFill>
                  <a:schemeClr val="accent1"/>
                </a:solidFill>
                <a:latin typeface="Trebuchet MS" panose="020B0603020202020204" pitchFamily="34" charset="0"/>
              </a:defRPr>
            </a:lvl2pPr>
            <a:lvl3pPr marL="571500" indent="0">
              <a:buNone/>
              <a:defRPr lang="en-US" sz="3600" smtClean="0">
                <a:solidFill>
                  <a:schemeClr val="accent1"/>
                </a:solidFill>
                <a:latin typeface="Trebuchet MS" panose="020B0603020202020204" pitchFamily="34" charset="0"/>
              </a:defRPr>
            </a:lvl3pPr>
            <a:lvl4pPr marL="1143000" indent="0">
              <a:buNone/>
              <a:defRPr lang="en-US" sz="3600" smtClean="0">
                <a:solidFill>
                  <a:schemeClr val="accent1"/>
                </a:solidFill>
                <a:latin typeface="Trebuchet MS" panose="020B0603020202020204" pitchFamily="34" charset="0"/>
              </a:defRPr>
            </a:lvl4pPr>
            <a:lvl5pPr marL="1600200" indent="0">
              <a:buNone/>
              <a:defRPr lang="en-US" sz="3600">
                <a:solidFill>
                  <a:schemeClr val="accent1"/>
                </a:solidFill>
                <a:latin typeface="Trebuchet MS" panose="020B0603020202020204" pitchFamily="34" charset="0"/>
              </a:defRPr>
            </a:lvl5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847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84" y="1447800"/>
            <a:ext cx="3932237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 b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452563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4084" y="25146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4084" y="174933"/>
            <a:ext cx="10003258" cy="6567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sz="2800" b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114300" indent="0">
              <a:buNone/>
              <a:defRPr lang="en-US" sz="3600" smtClean="0">
                <a:solidFill>
                  <a:schemeClr val="accent1"/>
                </a:solidFill>
                <a:latin typeface="Trebuchet MS" panose="020B0603020202020204" pitchFamily="34" charset="0"/>
              </a:defRPr>
            </a:lvl2pPr>
            <a:lvl3pPr marL="571500" indent="0">
              <a:buNone/>
              <a:defRPr lang="en-US" sz="3600" smtClean="0">
                <a:solidFill>
                  <a:schemeClr val="accent1"/>
                </a:solidFill>
                <a:latin typeface="Trebuchet MS" panose="020B0603020202020204" pitchFamily="34" charset="0"/>
              </a:defRPr>
            </a:lvl3pPr>
            <a:lvl4pPr marL="1143000" indent="0">
              <a:buNone/>
              <a:defRPr lang="en-US" sz="3600" smtClean="0">
                <a:solidFill>
                  <a:schemeClr val="accent1"/>
                </a:solidFill>
                <a:latin typeface="Trebuchet MS" panose="020B0603020202020204" pitchFamily="34" charset="0"/>
              </a:defRPr>
            </a:lvl4pPr>
            <a:lvl5pPr marL="1600200" indent="0">
              <a:buNone/>
              <a:defRPr lang="en-US" sz="3600">
                <a:solidFill>
                  <a:schemeClr val="accent1"/>
                </a:solidFill>
                <a:latin typeface="Trebuchet MS" panose="020B0603020202020204" pitchFamily="34" charset="0"/>
              </a:defRPr>
            </a:lvl5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1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13" y="130629"/>
            <a:ext cx="1291853" cy="74839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966854"/>
            <a:ext cx="12192000" cy="36576"/>
          </a:xfrm>
          <a:prstGeom prst="rect">
            <a:avLst/>
          </a:prstGeom>
          <a:gradFill>
            <a:gsLst>
              <a:gs pos="0">
                <a:srgbClr val="0078AF"/>
              </a:gs>
              <a:gs pos="33000">
                <a:schemeClr val="accent1">
                  <a:lumMod val="60000"/>
                  <a:lumOff val="40000"/>
                </a:schemeClr>
              </a:gs>
              <a:gs pos="68000">
                <a:srgbClr val="00B0F0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41086" y="1296296"/>
            <a:ext cx="10515600" cy="499639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r>
              <a:rPr lang="en-US" dirty="0" smtClean="0">
                <a:cs typeface="Arial" charset="0"/>
              </a:rPr>
              <a:t>Heading (PF </a:t>
            </a:r>
            <a:r>
              <a:rPr lang="en-US" dirty="0" err="1" smtClean="0">
                <a:cs typeface="Arial" charset="0"/>
              </a:rPr>
              <a:t>DinText</a:t>
            </a:r>
            <a:r>
              <a:rPr lang="en-US" dirty="0" smtClean="0">
                <a:cs typeface="Arial" charset="0"/>
              </a:rPr>
              <a:t> Pro 22)</a:t>
            </a:r>
          </a:p>
          <a:p>
            <a:pPr lvl="1"/>
            <a:r>
              <a:rPr lang="en-US" dirty="0" smtClean="0">
                <a:cs typeface="Arial" charset="0"/>
              </a:rPr>
              <a:t>Level one (PF </a:t>
            </a:r>
            <a:r>
              <a:rPr lang="en-US" dirty="0" err="1" smtClean="0">
                <a:cs typeface="Arial" charset="0"/>
              </a:rPr>
              <a:t>DinText</a:t>
            </a:r>
            <a:r>
              <a:rPr lang="en-US" dirty="0" smtClean="0">
                <a:cs typeface="Arial" charset="0"/>
              </a:rPr>
              <a:t> Pro 20 – Square Black Bullet)</a:t>
            </a:r>
          </a:p>
          <a:p>
            <a:pPr lvl="2"/>
            <a:r>
              <a:rPr lang="en-US" dirty="0" smtClean="0">
                <a:cs typeface="Arial" charset="0"/>
              </a:rPr>
              <a:t>Level two (PF </a:t>
            </a:r>
            <a:r>
              <a:rPr lang="en-US" dirty="0" err="1" smtClean="0">
                <a:cs typeface="Arial" charset="0"/>
              </a:rPr>
              <a:t>DinText</a:t>
            </a:r>
            <a:r>
              <a:rPr lang="en-US" dirty="0" smtClean="0">
                <a:cs typeface="Arial" charset="0"/>
              </a:rPr>
              <a:t> Pro 18 – Square Black Bullet)</a:t>
            </a:r>
          </a:p>
          <a:p>
            <a:pPr lvl="3"/>
            <a:r>
              <a:rPr lang="en-US" dirty="0" smtClean="0">
                <a:cs typeface="Arial" charset="0"/>
              </a:rPr>
              <a:t>Level three (PF </a:t>
            </a:r>
            <a:r>
              <a:rPr lang="en-US" dirty="0" err="1" smtClean="0">
                <a:cs typeface="Arial" charset="0"/>
              </a:rPr>
              <a:t>DinText</a:t>
            </a:r>
            <a:r>
              <a:rPr lang="en-US" dirty="0" smtClean="0">
                <a:cs typeface="Arial" charset="0"/>
              </a:rPr>
              <a:t> Pro 16 – Square Black Bullet)</a:t>
            </a:r>
          </a:p>
          <a:p>
            <a:pPr marL="2057400" marR="0" lvl="4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>
                <a:cs typeface="Arial" charset="0"/>
              </a:rPr>
              <a:t>Level four (PF </a:t>
            </a:r>
            <a:r>
              <a:rPr lang="en-US" dirty="0" err="1" smtClean="0">
                <a:cs typeface="Arial" charset="0"/>
              </a:rPr>
              <a:t>DinText</a:t>
            </a:r>
            <a:r>
              <a:rPr lang="en-US" dirty="0" smtClean="0">
                <a:cs typeface="Arial" charset="0"/>
              </a:rPr>
              <a:t> Pro 12 – Square Black Bullet)</a:t>
            </a:r>
          </a:p>
          <a:p>
            <a:pPr marL="1257300" marR="0" lvl="2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dirty="0" smtClean="0">
              <a:cs typeface="Arial" charset="0"/>
            </a:endParaRPr>
          </a:p>
          <a:p>
            <a:pPr lvl="2"/>
            <a:endParaRPr lang="en-US" dirty="0">
              <a:cs typeface="Arial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341087" y="6538912"/>
            <a:ext cx="30498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1E85AE-BAD8-414F-8A2B-BAA1689ED435}" type="slidenum">
              <a:rPr lang="en-US" sz="1000" b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| 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©2015 QuEST Global Services </a:t>
            </a:r>
            <a:r>
              <a:rPr lang="en-US" sz="1000" dirty="0" err="1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Pte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 Ltd. 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822953" y="6538912"/>
            <a:ext cx="30498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Confidential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00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2" r:id="rId5"/>
    <p:sldLayoutId id="2147483863" r:id="rId6"/>
    <p:sldLayoutId id="2147483864" r:id="rId7"/>
    <p:sldLayoutId id="2147483866" r:id="rId8"/>
    <p:sldLayoutId id="2147483867" r:id="rId9"/>
    <p:sldLayoutId id="2147483870" r:id="rId10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0" kern="1200">
          <a:solidFill>
            <a:schemeClr val="accent2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ClrTx/>
        <a:buSzTx/>
        <a:buFont typeface="Wingdings" panose="05000000000000000000" pitchFamily="2" charset="2"/>
        <a:buNone/>
        <a:tabLst/>
        <a:defRPr sz="2000" b="0" kern="1200" baseline="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0100" marR="0" indent="-3429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marR="0" indent="-3429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ClrTx/>
        <a:buSzTx/>
        <a:buFont typeface="Courier New" panose="02070309020205020404" pitchFamily="49" charset="0"/>
        <a:buChar char="o"/>
        <a:tabLst/>
        <a:defRPr sz="12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fontAlgn="base" hangingPunct="1">
        <a:spcBef>
          <a:spcPts val="1000"/>
        </a:spcBef>
        <a:spcAft>
          <a:spcPct val="0"/>
        </a:spcAft>
        <a:buClr>
          <a:srgbClr val="404040"/>
        </a:buClr>
        <a:buSzPct val="80000"/>
        <a:buFont typeface="Wingdings" panose="05000000000000000000" pitchFamily="2" charset="2"/>
        <a:buChar char="ü"/>
        <a:defRPr sz="1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fontAlgn="base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100" kern="1200" baseline="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41087" y="6538912"/>
            <a:ext cx="30498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1E85AE-BAD8-414F-8A2B-BAA1689ED435}" type="slidenum">
              <a:rPr lang="en-US" sz="1000" b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b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| 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©2015 QuEST Global Services </a:t>
            </a:r>
            <a:r>
              <a:rPr lang="en-US" sz="1000" b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Pte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 Ltd. </a:t>
            </a:r>
            <a:endParaRPr lang="en-US" sz="1000" b="0" dirty="0">
              <a:solidFill>
                <a:schemeClr val="bg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8822953" y="6538912"/>
            <a:ext cx="30498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Confidential</a:t>
            </a:r>
            <a:endParaRPr lang="en-US" sz="1000" b="0" dirty="0">
              <a:solidFill>
                <a:schemeClr val="bg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itle Placeholder 15"/>
          <p:cNvSpPr>
            <a:spLocks noGrp="1"/>
          </p:cNvSpPr>
          <p:nvPr>
            <p:ph type="title"/>
          </p:nvPr>
        </p:nvSpPr>
        <p:spPr>
          <a:xfrm>
            <a:off x="341086" y="118382"/>
            <a:ext cx="9360000" cy="72344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 fontAlgn="auto">
              <a:spcAft>
                <a:spcPts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13" y="130629"/>
            <a:ext cx="1291853" cy="74839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966854"/>
            <a:ext cx="12192000" cy="36576"/>
          </a:xfrm>
          <a:prstGeom prst="rect">
            <a:avLst/>
          </a:prstGeom>
          <a:gradFill>
            <a:gsLst>
              <a:gs pos="0">
                <a:srgbClr val="0078AF"/>
              </a:gs>
              <a:gs pos="33000">
                <a:schemeClr val="accent1">
                  <a:lumMod val="60000"/>
                  <a:lumOff val="40000"/>
                </a:schemeClr>
              </a:gs>
              <a:gs pos="68000">
                <a:srgbClr val="00B0F0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2968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0" kern="1200" dirty="0">
          <a:solidFill>
            <a:srgbClr val="23629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lang="en-US" sz="1667" b="0" kern="1200" dirty="0" smtClean="0">
          <a:solidFill>
            <a:schemeClr val="bg1"/>
          </a:solidFill>
          <a:latin typeface="PF Din Text Cond Pro Medium" panose="02000500000000020004" pitchFamily="2" charset="0"/>
          <a:ea typeface="Adobe Fan Heiti Std B" panose="020B0700000000000000" pitchFamily="34" charset="-128"/>
          <a:cs typeface="Adobe Arabic" panose="02040503050201020203" pitchFamily="18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l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chemeClr val="l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kubernetes-engine/docs/concepts/pod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-172602" y="4268651"/>
            <a:ext cx="5428343" cy="694530"/>
          </a:xfrm>
        </p:spPr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05724" y="4963181"/>
            <a:ext cx="255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Timin Kurian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9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8"/>
          <a:stretch/>
        </p:blipFill>
        <p:spPr>
          <a:xfrm>
            <a:off x="1543743" y="1338263"/>
            <a:ext cx="7922229" cy="4703762"/>
          </a:xfrm>
        </p:spPr>
      </p:pic>
    </p:spTree>
    <p:extLst>
      <p:ext uri="{BB962C8B-B14F-4D97-AF65-F5344CB8AC3E}">
        <p14:creationId xmlns:p14="http://schemas.microsoft.com/office/powerpoint/2010/main" val="20283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"/>
          <a:stretch/>
        </p:blipFill>
        <p:spPr>
          <a:xfrm>
            <a:off x="526312" y="1325384"/>
            <a:ext cx="7947987" cy="4703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28845" y="1545465"/>
            <a:ext cx="33485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 is possible </a:t>
            </a:r>
            <a:r>
              <a:rPr lang="en-IN" smtClean="0"/>
              <a:t>to have one or </a:t>
            </a:r>
            <a:r>
              <a:rPr lang="en-IN" dirty="0" smtClean="0"/>
              <a:t>more containers in a single 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 some cases we need a helper container to support our main container to complete its task, so that time we use multiple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When the app container dies the helper container also 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565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881870" y="1506828"/>
            <a:ext cx="4211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Every pod inside the worker node has its own IP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Every containers inside the pod has its own Port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Containers within the same pod shares the same </a:t>
            </a:r>
            <a:r>
              <a:rPr lang="en-IN" dirty="0" err="1" smtClean="0"/>
              <a:t>ip</a:t>
            </a:r>
            <a:r>
              <a:rPr lang="en-IN" dirty="0" smtClean="0"/>
              <a:t> address, access to the same volumes etc.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6" y="1390034"/>
            <a:ext cx="7373360" cy="426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881870" y="1506828"/>
            <a:ext cx="4211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Pods communicate with each other is called inter-pod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All the pods IP address are fully routable on the pod network inside the </a:t>
            </a:r>
            <a:r>
              <a:rPr lang="en-IN" dirty="0" err="1" smtClean="0"/>
              <a:t>Kubernetes</a:t>
            </a:r>
            <a:r>
              <a:rPr lang="en-IN" dirty="0" smtClean="0"/>
              <a:t>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25" t="18794" r="34987" b="21699"/>
          <a:stretch/>
        </p:blipFill>
        <p:spPr>
          <a:xfrm>
            <a:off x="128787" y="1416676"/>
            <a:ext cx="7753083" cy="43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881869" y="1426017"/>
            <a:ext cx="4211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Communication of containers in the same pod is called the Intra-Pod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They all top over using shared local host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Each containers can directly communicate with each others port on local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Within the same pod they all shares the same IP address and the network namespace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23" t="18970" r="38353" b="23283"/>
          <a:stretch/>
        </p:blipFill>
        <p:spPr>
          <a:xfrm>
            <a:off x="218941" y="1426017"/>
            <a:ext cx="7302321" cy="422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7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55" t="19191" r="38096" b="21669"/>
          <a:stretch/>
        </p:blipFill>
        <p:spPr>
          <a:xfrm>
            <a:off x="341086" y="1472672"/>
            <a:ext cx="5872766" cy="3923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6406" y="1571223"/>
            <a:ext cx="58555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Define the pod configuration on the Pod manifest file in </a:t>
            </a:r>
            <a:r>
              <a:rPr lang="en-IN" dirty="0" err="1" smtClean="0"/>
              <a:t>yaml</a:t>
            </a:r>
            <a:r>
              <a:rPr lang="en-IN" dirty="0" smtClean="0"/>
              <a:t> or </a:t>
            </a:r>
            <a:r>
              <a:rPr lang="en-IN" dirty="0" err="1" smtClean="0"/>
              <a:t>json</a:t>
            </a:r>
            <a:r>
              <a:rPr lang="en-IN" dirty="0" smtClean="0"/>
              <a:t> format then submit the file at the API server on Master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It will create a worker node inside the </a:t>
            </a:r>
            <a:r>
              <a:rPr lang="en-IN" dirty="0" err="1"/>
              <a:t>K</a:t>
            </a:r>
            <a:r>
              <a:rPr lang="en-IN" dirty="0" err="1" smtClean="0"/>
              <a:t>ubernetes</a:t>
            </a:r>
            <a:r>
              <a:rPr lang="en-IN" dirty="0" smtClean="0"/>
              <a:t> cluster. Once that is scheduled it goes into the </a:t>
            </a:r>
            <a:r>
              <a:rPr lang="en-IN" dirty="0" smtClean="0">
                <a:solidFill>
                  <a:srgbClr val="FF0000"/>
                </a:solidFill>
              </a:rPr>
              <a:t>Pending</a:t>
            </a:r>
            <a:r>
              <a:rPr lang="en-IN" dirty="0" smtClean="0"/>
              <a:t> state</a:t>
            </a: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During the pending stage the node will download all the container images and starts running the container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If all the containers are up and running it goes into the </a:t>
            </a:r>
            <a:r>
              <a:rPr lang="en-IN" dirty="0" smtClean="0">
                <a:solidFill>
                  <a:srgbClr val="FF0000"/>
                </a:solidFill>
              </a:rPr>
              <a:t>Running</a:t>
            </a:r>
            <a:r>
              <a:rPr lang="en-IN" dirty="0" smtClean="0"/>
              <a:t> state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In the running state the pod is achieved its main purpose then it is shutdown and state changed to </a:t>
            </a:r>
            <a:r>
              <a:rPr lang="en-IN" dirty="0" smtClean="0">
                <a:solidFill>
                  <a:srgbClr val="FF0000"/>
                </a:solidFill>
              </a:rPr>
              <a:t>succeeded</a:t>
            </a:r>
            <a:r>
              <a:rPr lang="en-IN" dirty="0" smtClean="0"/>
              <a:t>  state.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When the node fails it moved to the </a:t>
            </a:r>
            <a:r>
              <a:rPr lang="en-IN" dirty="0" smtClean="0">
                <a:solidFill>
                  <a:srgbClr val="FF0000"/>
                </a:solidFill>
              </a:rPr>
              <a:t>Failed</a:t>
            </a:r>
            <a:r>
              <a:rPr lang="en-IN" dirty="0" smtClean="0"/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1519746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55" t="19191" r="38096" b="21669"/>
          <a:stretch/>
        </p:blipFill>
        <p:spPr>
          <a:xfrm>
            <a:off x="341086" y="1472672"/>
            <a:ext cx="5872766" cy="3923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6406" y="1571223"/>
            <a:ext cx="58555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Define the pod configuration on the Pod manifest file in </a:t>
            </a:r>
            <a:r>
              <a:rPr lang="en-IN" dirty="0" err="1" smtClean="0"/>
              <a:t>yaml</a:t>
            </a:r>
            <a:r>
              <a:rPr lang="en-IN" dirty="0" smtClean="0"/>
              <a:t> or </a:t>
            </a:r>
            <a:r>
              <a:rPr lang="en-IN" dirty="0" err="1" smtClean="0"/>
              <a:t>json</a:t>
            </a:r>
            <a:r>
              <a:rPr lang="en-IN" dirty="0" smtClean="0"/>
              <a:t> format then submit the file at the API server on Master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It will create a worker node inside the </a:t>
            </a:r>
            <a:r>
              <a:rPr lang="en-IN" dirty="0" err="1"/>
              <a:t>K</a:t>
            </a:r>
            <a:r>
              <a:rPr lang="en-IN" dirty="0" err="1" smtClean="0"/>
              <a:t>ubernetes</a:t>
            </a:r>
            <a:r>
              <a:rPr lang="en-IN" dirty="0" smtClean="0"/>
              <a:t> cluster. Once that is scheduled it goes into the </a:t>
            </a:r>
            <a:r>
              <a:rPr lang="en-IN" dirty="0" smtClean="0">
                <a:solidFill>
                  <a:srgbClr val="FF0000"/>
                </a:solidFill>
              </a:rPr>
              <a:t>Pending</a:t>
            </a:r>
            <a:r>
              <a:rPr lang="en-IN" dirty="0" smtClean="0"/>
              <a:t> state</a:t>
            </a: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During the pending stage the node will download all the container images and starts running the container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If all the containers are up and running it goes into the </a:t>
            </a:r>
            <a:r>
              <a:rPr lang="en-IN" dirty="0" smtClean="0">
                <a:solidFill>
                  <a:srgbClr val="FF0000"/>
                </a:solidFill>
              </a:rPr>
              <a:t>Running</a:t>
            </a:r>
            <a:r>
              <a:rPr lang="en-IN" dirty="0" smtClean="0"/>
              <a:t> state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In the running state the pod is achieved its main purpose then it is shutdown and state changed to </a:t>
            </a:r>
            <a:r>
              <a:rPr lang="en-IN" dirty="0" smtClean="0">
                <a:solidFill>
                  <a:srgbClr val="FF0000"/>
                </a:solidFill>
              </a:rPr>
              <a:t>succeeded</a:t>
            </a:r>
            <a:r>
              <a:rPr lang="en-IN" dirty="0" smtClean="0"/>
              <a:t>  state.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When the node fails it moved to the </a:t>
            </a:r>
            <a:r>
              <a:rPr lang="en-IN" dirty="0" smtClean="0">
                <a:solidFill>
                  <a:srgbClr val="FF0000"/>
                </a:solidFill>
              </a:rPr>
              <a:t>Failed</a:t>
            </a:r>
            <a:r>
              <a:rPr lang="en-IN" dirty="0" smtClean="0"/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2997577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336406" y="1571223"/>
            <a:ext cx="58555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err="1" smtClean="0"/>
              <a:t>ApiVersion</a:t>
            </a:r>
            <a:r>
              <a:rPr lang="en-IN" dirty="0" smtClean="0"/>
              <a:t> defines the version number which this </a:t>
            </a:r>
            <a:r>
              <a:rPr lang="en-IN" dirty="0" err="1" smtClean="0"/>
              <a:t>Kubernetes</a:t>
            </a:r>
            <a:r>
              <a:rPr lang="en-IN" dirty="0" smtClean="0"/>
              <a:t> object belongs too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Kind is the type of the object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V1 means first stable release of that object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apps/v1 is the functionality related to running apps on </a:t>
            </a:r>
            <a:r>
              <a:rPr lang="en-IN" dirty="0" err="1" smtClean="0"/>
              <a:t>Kubernetes</a:t>
            </a:r>
            <a:endParaRPr lang="en-IN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batch/v1 </a:t>
            </a:r>
            <a:r>
              <a:rPr lang="en-IN" dirty="0" err="1" smtClean="0"/>
              <a:t>conatins</a:t>
            </a:r>
            <a:r>
              <a:rPr lang="en-IN" dirty="0" smtClean="0"/>
              <a:t> object related to batch processes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Metadata consist of 2 things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Name is the name of the object we are creating; our case it is the name of the pod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Labels are the tags given to the pod; it helps in the case of filtering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We need to specify the container configuration under the spec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326" t="18794" r="39343" b="26981"/>
          <a:stretch/>
        </p:blipFill>
        <p:spPr>
          <a:xfrm>
            <a:off x="225176" y="1474736"/>
            <a:ext cx="5995320" cy="330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38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12" y="1149440"/>
            <a:ext cx="8950893" cy="50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20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213834"/>
            <a:ext cx="8677812" cy="48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8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Presentation 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</a:t>
            </a:r>
            <a:r>
              <a:rPr lang="en-US" altLang="en-US" dirty="0" err="1" smtClean="0"/>
              <a:t>Kubernetes</a:t>
            </a:r>
            <a:endParaRPr lang="en-US" altLang="en-US" dirty="0" smtClean="0"/>
          </a:p>
          <a:p>
            <a:r>
              <a:rPr lang="en-US" altLang="en-US" dirty="0" err="1" smtClean="0"/>
              <a:t>Kubernetes</a:t>
            </a:r>
            <a:r>
              <a:rPr lang="en-US" altLang="en-US" dirty="0" smtClean="0"/>
              <a:t> Architecture</a:t>
            </a:r>
            <a:endParaRPr lang="en-US" altLang="en-US" dirty="0"/>
          </a:p>
          <a:p>
            <a:r>
              <a:rPr lang="en-IN" dirty="0" smtClean="0"/>
              <a:t>Pods</a:t>
            </a:r>
          </a:p>
          <a:p>
            <a:r>
              <a:rPr lang="en-IN" dirty="0" err="1" smtClean="0"/>
              <a:t>Kubernetes</a:t>
            </a:r>
            <a:r>
              <a:rPr lang="en-IN" dirty="0" smtClean="0"/>
              <a:t> </a:t>
            </a:r>
            <a:r>
              <a:rPr lang="en-IN" dirty="0" smtClean="0"/>
              <a:t>Deployment</a:t>
            </a:r>
          </a:p>
          <a:p>
            <a:r>
              <a:rPr lang="en-IN" dirty="0" err="1" smtClean="0"/>
              <a:t>ConfigMaps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16533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123681"/>
            <a:ext cx="9317404" cy="52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66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86366" y="1442434"/>
            <a:ext cx="11333409" cy="4790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839" t="19850" r="41124" b="25924"/>
          <a:stretch/>
        </p:blipFill>
        <p:spPr>
          <a:xfrm>
            <a:off x="579549" y="1571222"/>
            <a:ext cx="5859888" cy="39666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48529" y="1584100"/>
            <a:ext cx="48682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i="1" dirty="0"/>
              <a:t>Deployments</a:t>
            </a:r>
            <a:r>
              <a:rPr lang="en-US" dirty="0"/>
              <a:t> represent a set of multiple, identical </a:t>
            </a:r>
            <a:r>
              <a:rPr lang="en-US" dirty="0">
                <a:hlinkClick r:id="rId3"/>
              </a:rPr>
              <a:t>Pods</a:t>
            </a:r>
            <a:r>
              <a:rPr lang="en-US" dirty="0"/>
              <a:t> with no unique identities.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Deployment runs multiple replicas of your application and automatically replaces any instances that fail or become unresponsive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this way, Deployments help ensure that one or more instances of your application are available to serve user requests.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Deployments </a:t>
            </a:r>
            <a:r>
              <a:rPr lang="en-US" dirty="0"/>
              <a:t>are managed by the </a:t>
            </a:r>
            <a:r>
              <a:rPr lang="en-US" dirty="0" err="1"/>
              <a:t>Kubernetes</a:t>
            </a:r>
            <a:r>
              <a:rPr lang="en-US" dirty="0"/>
              <a:t> Deployment controller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We are deploying application of multiple </a:t>
            </a:r>
            <a:r>
              <a:rPr lang="en-US" dirty="0" err="1" smtClean="0"/>
              <a:t>instace</a:t>
            </a:r>
            <a:r>
              <a:rPr lang="en-US" dirty="0" smtClean="0"/>
              <a:t> by help of </a:t>
            </a:r>
            <a:r>
              <a:rPr lang="en-US" dirty="0" err="1" smtClean="0"/>
              <a:t>replicaset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It doesn’t support updates and rollback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28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86366" y="1442434"/>
            <a:ext cx="11333409" cy="4790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21" t="19850" r="41818" b="23460"/>
          <a:stretch/>
        </p:blipFill>
        <p:spPr>
          <a:xfrm>
            <a:off x="334851" y="1223493"/>
            <a:ext cx="6825803" cy="414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86366" y="1442434"/>
            <a:ext cx="113334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DEPLOYMENT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Recreate</a:t>
            </a:r>
          </a:p>
          <a:p>
            <a:pPr lvl="1"/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Rolling Update (Ramped or Incremental)</a:t>
            </a:r>
          </a:p>
          <a:p>
            <a:pPr lvl="1"/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Canary</a:t>
            </a:r>
          </a:p>
          <a:p>
            <a:pPr lvl="1"/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Blue/Green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6676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25" t="19146" r="42807" b="21523"/>
          <a:stretch/>
        </p:blipFill>
        <p:spPr>
          <a:xfrm>
            <a:off x="927279" y="1339402"/>
            <a:ext cx="6735652" cy="43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00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23" t="18970" r="45084" b="22227"/>
          <a:stretch/>
        </p:blipFill>
        <p:spPr>
          <a:xfrm>
            <a:off x="914400" y="1455313"/>
            <a:ext cx="6426558" cy="43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93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25" t="19675" r="44687" b="20994"/>
          <a:stretch/>
        </p:blipFill>
        <p:spPr>
          <a:xfrm>
            <a:off x="824247" y="1365160"/>
            <a:ext cx="6490953" cy="4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44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23" t="18971" r="35285" b="21522"/>
          <a:stretch/>
        </p:blipFill>
        <p:spPr>
          <a:xfrm>
            <a:off x="862885" y="1429555"/>
            <a:ext cx="7701566" cy="43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90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226" t="20027" r="35482" b="22227"/>
          <a:stretch/>
        </p:blipFill>
        <p:spPr>
          <a:xfrm>
            <a:off x="965915" y="1339403"/>
            <a:ext cx="7714446" cy="42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51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226" t="20027" r="35482" b="22227"/>
          <a:stretch/>
        </p:blipFill>
        <p:spPr>
          <a:xfrm>
            <a:off x="965915" y="1339403"/>
            <a:ext cx="7714446" cy="42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7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Kubernetes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Kuberenetes</a:t>
            </a:r>
            <a:r>
              <a:rPr lang="en-US" b="1" dirty="0" smtClean="0"/>
              <a:t> </a:t>
            </a:r>
            <a:r>
              <a:rPr lang="en-US" dirty="0" smtClean="0"/>
              <a:t>is an Open source container orchestration tool</a:t>
            </a:r>
          </a:p>
          <a:p>
            <a:r>
              <a:rPr lang="en-US" dirty="0" smtClean="0"/>
              <a:t>Developed by Google</a:t>
            </a:r>
          </a:p>
          <a:p>
            <a:r>
              <a:rPr lang="en-US" dirty="0" smtClean="0"/>
              <a:t>Helps you to manage containerized application</a:t>
            </a:r>
          </a:p>
          <a:p>
            <a:r>
              <a:rPr lang="en-US" dirty="0" smtClean="0"/>
              <a:t>Host your application in the form of container</a:t>
            </a:r>
          </a:p>
          <a:p>
            <a:r>
              <a:rPr lang="en-US" dirty="0" smtClean="0"/>
              <a:t>Can easily deploy many instances of our application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Featues</a:t>
            </a:r>
            <a:r>
              <a:rPr lang="en-US" dirty="0" smtClean="0"/>
              <a:t> of </a:t>
            </a:r>
            <a:r>
              <a:rPr lang="en-US" dirty="0" err="1" smtClean="0"/>
              <a:t>Kubernetes</a:t>
            </a:r>
            <a:r>
              <a:rPr lang="en-US" dirty="0" smtClean="0"/>
              <a:t> are:</a:t>
            </a:r>
          </a:p>
          <a:p>
            <a:r>
              <a:rPr lang="en-US" dirty="0" smtClean="0"/>
              <a:t>High availability or no downtime</a:t>
            </a:r>
          </a:p>
          <a:p>
            <a:r>
              <a:rPr lang="en-US" dirty="0" smtClean="0"/>
              <a:t>Scalability or high performance</a:t>
            </a:r>
          </a:p>
          <a:p>
            <a:r>
              <a:rPr lang="en-US" dirty="0" smtClean="0"/>
              <a:t>Disaster recovery – backup and restore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6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25" t="18618" r="42708" b="22579"/>
          <a:stretch/>
        </p:blipFill>
        <p:spPr>
          <a:xfrm>
            <a:off x="914399" y="1249249"/>
            <a:ext cx="6748531" cy="430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97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23" t="19322" r="42906" b="22579"/>
          <a:stretch/>
        </p:blipFill>
        <p:spPr>
          <a:xfrm>
            <a:off x="1056068" y="1326524"/>
            <a:ext cx="6709893" cy="42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07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23" t="18795" r="44985" b="24868"/>
          <a:stretch/>
        </p:blipFill>
        <p:spPr>
          <a:xfrm>
            <a:off x="1184857" y="1313645"/>
            <a:ext cx="6439437" cy="41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05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ConfigMaps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3944" y="1455313"/>
            <a:ext cx="107924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Container images are build to be portable</a:t>
            </a:r>
          </a:p>
          <a:p>
            <a:r>
              <a:rPr lang="en-IN" dirty="0" smtClean="0"/>
              <a:t>Containers expect configuration from </a:t>
            </a:r>
          </a:p>
          <a:p>
            <a:r>
              <a:rPr lang="en-IN" dirty="0"/>
              <a:t>	</a:t>
            </a:r>
            <a:r>
              <a:rPr lang="en-IN" dirty="0" smtClean="0"/>
              <a:t>Configuration files</a:t>
            </a:r>
          </a:p>
          <a:p>
            <a:r>
              <a:rPr lang="en-IN" dirty="0" smtClean="0"/>
              <a:t>	Command line arguments</a:t>
            </a:r>
          </a:p>
          <a:p>
            <a:r>
              <a:rPr lang="en-IN" dirty="0"/>
              <a:t>	</a:t>
            </a:r>
            <a:r>
              <a:rPr lang="en-IN" dirty="0" smtClean="0"/>
              <a:t>Environment variable</a:t>
            </a:r>
          </a:p>
          <a:p>
            <a:r>
              <a:rPr lang="en-IN" dirty="0" smtClean="0"/>
              <a:t>INI – XML – JSON – Custom format</a:t>
            </a:r>
          </a:p>
          <a:p>
            <a:endParaRPr lang="en-IN" dirty="0"/>
          </a:p>
          <a:p>
            <a:r>
              <a:rPr lang="en-IN" dirty="0" err="1" smtClean="0"/>
              <a:t>ConfigMap</a:t>
            </a:r>
            <a:r>
              <a:rPr lang="en-IN" dirty="0" smtClean="0"/>
              <a:t> is a </a:t>
            </a:r>
            <a:r>
              <a:rPr lang="en-IN" dirty="0" err="1" smtClean="0"/>
              <a:t>kubernetes</a:t>
            </a:r>
            <a:r>
              <a:rPr lang="en-IN" dirty="0" smtClean="0"/>
              <a:t> objects which allows you to separate your configuration from pods and components</a:t>
            </a:r>
          </a:p>
          <a:p>
            <a:r>
              <a:rPr lang="en-IN" dirty="0" smtClean="0"/>
              <a:t>Stores configuration data as a key – value pair</a:t>
            </a:r>
          </a:p>
          <a:p>
            <a:r>
              <a:rPr lang="en-IN" dirty="0" smtClean="0"/>
              <a:t>Similar to secrets but don’t contain sensitive information</a:t>
            </a:r>
          </a:p>
          <a:p>
            <a:r>
              <a:rPr lang="en-IN" dirty="0" smtClean="0"/>
              <a:t>You must create a </a:t>
            </a:r>
            <a:r>
              <a:rPr lang="en-IN" dirty="0" err="1" smtClean="0"/>
              <a:t>configmap</a:t>
            </a:r>
            <a:r>
              <a:rPr lang="en-IN" dirty="0" smtClean="0"/>
              <a:t> before referencing it in a pod spec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642881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ConfigMaps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3944" y="1455313"/>
            <a:ext cx="1079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Creating </a:t>
            </a:r>
            <a:r>
              <a:rPr lang="en-IN" dirty="0" err="1" smtClean="0"/>
              <a:t>ConfigMap</a:t>
            </a:r>
            <a:endParaRPr lang="en-IN" dirty="0" smtClean="0"/>
          </a:p>
          <a:p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26" t="26716" r="38254" b="34728"/>
          <a:stretch/>
        </p:blipFill>
        <p:spPr>
          <a:xfrm>
            <a:off x="785611" y="2211011"/>
            <a:ext cx="7340958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75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ConfigMaps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3944" y="1455313"/>
            <a:ext cx="107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612" t="27245" r="36571" b="32614"/>
          <a:stretch/>
        </p:blipFill>
        <p:spPr>
          <a:xfrm>
            <a:off x="1324849" y="1824645"/>
            <a:ext cx="7392473" cy="29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86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ConfigMaps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3944" y="1455313"/>
            <a:ext cx="107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708" t="16506" r="18359" b="20466"/>
          <a:stretch/>
        </p:blipFill>
        <p:spPr>
          <a:xfrm>
            <a:off x="1252545" y="1455313"/>
            <a:ext cx="8448541" cy="46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4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ConfigMaps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3944" y="1455313"/>
            <a:ext cx="107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808" t="16505" r="22615" b="30502"/>
          <a:stretch/>
        </p:blipFill>
        <p:spPr>
          <a:xfrm>
            <a:off x="772733" y="1639979"/>
            <a:ext cx="7881870" cy="38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28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ConfigMaps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3944" y="1455313"/>
            <a:ext cx="107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05" t="24780" r="33008" b="21171"/>
          <a:stretch/>
        </p:blipFill>
        <p:spPr>
          <a:xfrm>
            <a:off x="875763" y="1455313"/>
            <a:ext cx="6490952" cy="395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67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ConfigMaps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3944" y="1455313"/>
            <a:ext cx="107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412" t="17385" r="19843" b="22579"/>
          <a:stretch/>
        </p:blipFill>
        <p:spPr>
          <a:xfrm>
            <a:off x="528034" y="1300766"/>
            <a:ext cx="8293994" cy="43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 of </a:t>
            </a:r>
            <a:r>
              <a:rPr lang="en-US" dirty="0" err="1" smtClean="0"/>
              <a:t>Kubernetes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61" t="23845" r="19624" b="26871"/>
          <a:stretch/>
        </p:blipFill>
        <p:spPr>
          <a:xfrm>
            <a:off x="463639" y="1545466"/>
            <a:ext cx="7832500" cy="34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5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ConfigMaps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3944" y="1455313"/>
            <a:ext cx="107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511" t="15801" r="26772" b="22579"/>
          <a:stretch/>
        </p:blipFill>
        <p:spPr>
          <a:xfrm>
            <a:off x="489396" y="1365160"/>
            <a:ext cx="7379595" cy="45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43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ConfigMaps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3944" y="1455313"/>
            <a:ext cx="107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906" t="16505" r="23011" b="24340"/>
          <a:stretch/>
        </p:blipFill>
        <p:spPr>
          <a:xfrm>
            <a:off x="476517" y="1403798"/>
            <a:ext cx="7817476" cy="43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08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ConfigMaps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3944" y="1455313"/>
            <a:ext cx="107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10" t="16154" r="19744" b="25044"/>
          <a:stretch/>
        </p:blipFill>
        <p:spPr>
          <a:xfrm>
            <a:off x="502276" y="1455313"/>
            <a:ext cx="8281115" cy="43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32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ConfigMaps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3944" y="1455313"/>
            <a:ext cx="107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807" t="17385" r="28059" b="19410"/>
          <a:stretch/>
        </p:blipFill>
        <p:spPr>
          <a:xfrm>
            <a:off x="403806" y="1339402"/>
            <a:ext cx="7173533" cy="46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64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 of </a:t>
            </a:r>
            <a:r>
              <a:rPr lang="en-US" dirty="0" err="1"/>
              <a:t>K</a:t>
            </a:r>
            <a:r>
              <a:rPr lang="en-US" dirty="0" err="1" smtClean="0"/>
              <a:t>ubernetes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43" y="1338263"/>
            <a:ext cx="8366326" cy="4703762"/>
          </a:xfrm>
        </p:spPr>
      </p:pic>
    </p:spTree>
    <p:extLst>
      <p:ext uri="{BB962C8B-B14F-4D97-AF65-F5344CB8AC3E}">
        <p14:creationId xmlns:p14="http://schemas.microsoft.com/office/powerpoint/2010/main" val="55388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 of </a:t>
            </a:r>
            <a:r>
              <a:rPr lang="en-US" dirty="0" err="1"/>
              <a:t>K</a:t>
            </a:r>
            <a:r>
              <a:rPr lang="en-US" dirty="0" err="1" smtClean="0"/>
              <a:t>ubernetes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Kuberentes</a:t>
            </a:r>
            <a:r>
              <a:rPr lang="en-US" dirty="0" smtClean="0"/>
              <a:t> contains </a:t>
            </a:r>
            <a:r>
              <a:rPr lang="en-US" dirty="0" err="1" smtClean="0"/>
              <a:t>atleast</a:t>
            </a:r>
            <a:r>
              <a:rPr lang="en-US" dirty="0" smtClean="0"/>
              <a:t> on Master node and couple of worker nodes</a:t>
            </a:r>
            <a:endParaRPr lang="en-US" dirty="0"/>
          </a:p>
          <a:p>
            <a:r>
              <a:rPr lang="en-US" dirty="0" smtClean="0"/>
              <a:t>Each node has a </a:t>
            </a:r>
            <a:r>
              <a:rPr lang="en-US" dirty="0" err="1" smtClean="0"/>
              <a:t>Kubelet</a:t>
            </a:r>
            <a:r>
              <a:rPr lang="en-US" dirty="0" smtClean="0"/>
              <a:t> process running on it </a:t>
            </a:r>
          </a:p>
          <a:p>
            <a:r>
              <a:rPr lang="en-US" dirty="0" err="1" smtClean="0"/>
              <a:t>Kubelete</a:t>
            </a:r>
            <a:r>
              <a:rPr lang="en-US" dirty="0" smtClean="0"/>
              <a:t> is a </a:t>
            </a:r>
            <a:r>
              <a:rPr lang="en-US" dirty="0" err="1" smtClean="0"/>
              <a:t>kubernetes</a:t>
            </a:r>
            <a:r>
              <a:rPr lang="en-US" dirty="0" smtClean="0"/>
              <a:t> process</a:t>
            </a:r>
          </a:p>
          <a:p>
            <a:r>
              <a:rPr lang="en-US" dirty="0" smtClean="0"/>
              <a:t>That makes it possible for the cluster to talk to each other and actually executes some tasks on  the nodes</a:t>
            </a:r>
          </a:p>
          <a:p>
            <a:r>
              <a:rPr lang="en-US" dirty="0" smtClean="0"/>
              <a:t>On worker nodes different </a:t>
            </a: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containers are running</a:t>
            </a:r>
          </a:p>
          <a:p>
            <a:r>
              <a:rPr lang="en-US" dirty="0" smtClean="0"/>
              <a:t>On worker nodes your applications are running</a:t>
            </a:r>
          </a:p>
          <a:p>
            <a:r>
              <a:rPr lang="en-US" dirty="0" smtClean="0"/>
              <a:t>On Master nodes important </a:t>
            </a:r>
            <a:r>
              <a:rPr lang="en-US" dirty="0" err="1" smtClean="0"/>
              <a:t>Kubernetes</a:t>
            </a:r>
            <a:r>
              <a:rPr lang="en-US" dirty="0" smtClean="0"/>
              <a:t> processes are running that are absolutely necessary   to run and manage cluster properly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433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 of </a:t>
            </a:r>
            <a:r>
              <a:rPr lang="en-US" dirty="0" err="1"/>
              <a:t>K</a:t>
            </a:r>
            <a:r>
              <a:rPr lang="en-US" dirty="0" err="1" smtClean="0"/>
              <a:t>ubernetes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77" y="1221001"/>
            <a:ext cx="8574896" cy="48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 of </a:t>
            </a:r>
            <a:r>
              <a:rPr lang="en-US" dirty="0" err="1"/>
              <a:t>K</a:t>
            </a:r>
            <a:r>
              <a:rPr lang="en-US" dirty="0" err="1" smtClean="0"/>
              <a:t>ubernetes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77" y="1221001"/>
            <a:ext cx="8574896" cy="48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Atomic unit of scheduling</a:t>
            </a:r>
          </a:p>
          <a:p>
            <a:r>
              <a:rPr lang="en-US" dirty="0" smtClean="0"/>
              <a:t>Containers are deployed in Pods</a:t>
            </a:r>
          </a:p>
          <a:p>
            <a:r>
              <a:rPr lang="en-US" dirty="0" smtClean="0"/>
              <a:t>Once the pod is deployed into the node it will gets its own IP address</a:t>
            </a:r>
          </a:p>
          <a:p>
            <a:r>
              <a:rPr lang="en-US" dirty="0" smtClean="0"/>
              <a:t>A pod can contains one or more containers</a:t>
            </a:r>
          </a:p>
          <a:p>
            <a:r>
              <a:rPr lang="en-US" dirty="0" smtClean="0"/>
              <a:t>Each container in the pod has their own Port number and these containers have the same IP address</a:t>
            </a:r>
          </a:p>
          <a:p>
            <a:r>
              <a:rPr lang="en-US" dirty="0" smtClean="0"/>
              <a:t>To deploy a pod we generally write  pod manifest file which consists of container image that we are able to deploy and submit to the API server on the master node</a:t>
            </a:r>
          </a:p>
          <a:p>
            <a:r>
              <a:rPr lang="en-US" dirty="0" smtClean="0"/>
              <a:t>API server and the scheduler components on master node decides and deploy these ports onto appropriate worker nodes</a:t>
            </a:r>
          </a:p>
          <a:p>
            <a:r>
              <a:rPr lang="en-US" dirty="0" smtClean="0"/>
              <a:t>At least one container in each pod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0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EST Corporate Template">
  <a:themeElements>
    <a:clrScheme name="QUEST JULY 2014">
      <a:dk1>
        <a:srgbClr val="000000"/>
      </a:dk1>
      <a:lt1>
        <a:srgbClr val="FFFFFF"/>
      </a:lt1>
      <a:dk2>
        <a:srgbClr val="0070C0"/>
      </a:dk2>
      <a:lt2>
        <a:srgbClr val="E5E5E5"/>
      </a:lt2>
      <a:accent1>
        <a:srgbClr val="C5DEED"/>
      </a:accent1>
      <a:accent2>
        <a:srgbClr val="2E73A7"/>
      </a:accent2>
      <a:accent3>
        <a:srgbClr val="90C26E"/>
      </a:accent3>
      <a:accent4>
        <a:srgbClr val="D5E24D"/>
      </a:accent4>
      <a:accent5>
        <a:srgbClr val="D48544"/>
      </a:accent5>
      <a:accent6>
        <a:srgbClr val="D1D1D1"/>
      </a:accent6>
      <a:hlink>
        <a:srgbClr val="9C9C9C"/>
      </a:hlink>
      <a:folHlink>
        <a:srgbClr val="4B4B4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QUEST Corporate Presentation Template" id="{A9E88C4D-77B0-4A40-99A3-DC030EBF20FF}" vid="{62DC52B9-32CE-45EC-8F82-2068B688B3A5}"/>
    </a:ext>
  </a:extLst>
</a:theme>
</file>

<file path=ppt/theme/theme2.xml><?xml version="1.0" encoding="utf-8"?>
<a:theme xmlns:a="http://schemas.openxmlformats.org/drawingml/2006/main" name="Case Study Desig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UEST CORPORATE TEMPLATE FONTS">
      <a:majorFont>
        <a:latin typeface="PF DinText Pro Medium"/>
        <a:ea typeface=""/>
        <a:cs typeface=""/>
      </a:majorFont>
      <a:minorFont>
        <a:latin typeface="PF Din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DICOM basics</Template>
  <TotalTime>2622</TotalTime>
  <Words>813</Words>
  <Application>Microsoft Office PowerPoint</Application>
  <PresentationFormat>Widescreen</PresentationFormat>
  <Paragraphs>149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Adobe Arabic</vt:lpstr>
      <vt:lpstr>Adobe Fan Heiti Std B</vt:lpstr>
      <vt:lpstr>Arial</vt:lpstr>
      <vt:lpstr>Calibri</vt:lpstr>
      <vt:lpstr>Courier New</vt:lpstr>
      <vt:lpstr>PF Din Text Cond Pro Medium</vt:lpstr>
      <vt:lpstr>PF DinText Pro</vt:lpstr>
      <vt:lpstr>PF DinText Pro Medium</vt:lpstr>
      <vt:lpstr>PF DinText Pro Thin </vt:lpstr>
      <vt:lpstr>Trebuchet MS</vt:lpstr>
      <vt:lpstr>Wingdings</vt:lpstr>
      <vt:lpstr>Wingdings 3</vt:lpstr>
      <vt:lpstr>QuEST Corporate Template</vt:lpstr>
      <vt:lpstr>Case Study Designs</vt:lpstr>
      <vt:lpstr>PowerPoint Presentation</vt:lpstr>
      <vt:lpstr>Presentation Overview</vt:lpstr>
      <vt:lpstr>What is Kubernetes?</vt:lpstr>
      <vt:lpstr>Basic Architecture of Kubernetes</vt:lpstr>
      <vt:lpstr>Basic architecture of Kubernetes</vt:lpstr>
      <vt:lpstr>Basic architecture of Kubernetes</vt:lpstr>
      <vt:lpstr>Basic architecture of Kubernetes</vt:lpstr>
      <vt:lpstr>Basic architecture of Kubernetes</vt:lpstr>
      <vt:lpstr>Pods</vt:lpstr>
      <vt:lpstr>Pods</vt:lpstr>
      <vt:lpstr>Pods</vt:lpstr>
      <vt:lpstr>Pods</vt:lpstr>
      <vt:lpstr>Pods</vt:lpstr>
      <vt:lpstr>Pods</vt:lpstr>
      <vt:lpstr>Pods</vt:lpstr>
      <vt:lpstr>Pods</vt:lpstr>
      <vt:lpstr>Pods</vt:lpstr>
      <vt:lpstr>Pods</vt:lpstr>
      <vt:lpstr>Pods</vt:lpstr>
      <vt:lpstr>Pods</vt:lpstr>
      <vt:lpstr>Deployments</vt:lpstr>
      <vt:lpstr>Deployments</vt:lpstr>
      <vt:lpstr>Deployments</vt:lpstr>
      <vt:lpstr>Deployments</vt:lpstr>
      <vt:lpstr>Deployments</vt:lpstr>
      <vt:lpstr>Deployments</vt:lpstr>
      <vt:lpstr>Deployments</vt:lpstr>
      <vt:lpstr>Deployments</vt:lpstr>
      <vt:lpstr>Deployments</vt:lpstr>
      <vt:lpstr>Deployments</vt:lpstr>
      <vt:lpstr>Deployments</vt:lpstr>
      <vt:lpstr>Deployments</vt:lpstr>
      <vt:lpstr>ConfigMaps</vt:lpstr>
      <vt:lpstr>ConfigMaps</vt:lpstr>
      <vt:lpstr>ConfigMaps</vt:lpstr>
      <vt:lpstr>ConfigMaps</vt:lpstr>
      <vt:lpstr>ConfigMaps</vt:lpstr>
      <vt:lpstr>ConfigMaps</vt:lpstr>
      <vt:lpstr>ConfigMaps</vt:lpstr>
      <vt:lpstr>ConfigMaps</vt:lpstr>
      <vt:lpstr>ConfigMaps</vt:lpstr>
      <vt:lpstr>ConfigMaps</vt:lpstr>
      <vt:lpstr>ConfigMaps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D0756l</dc:creator>
  <cp:lastModifiedBy>Jeeper</cp:lastModifiedBy>
  <cp:revision>96</cp:revision>
  <dcterms:created xsi:type="dcterms:W3CDTF">2016-06-24T05:18:07Z</dcterms:created>
  <dcterms:modified xsi:type="dcterms:W3CDTF">2020-09-29T07:17:52Z</dcterms:modified>
</cp:coreProperties>
</file>